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media/image2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05" r:id="rId3"/>
    <p:sldId id="354" r:id="rId4"/>
    <p:sldId id="355" r:id="rId5"/>
    <p:sldId id="356" r:id="rId6"/>
    <p:sldId id="357" r:id="rId7"/>
    <p:sldId id="359" r:id="rId8"/>
    <p:sldId id="360" r:id="rId9"/>
    <p:sldId id="358" r:id="rId10"/>
    <p:sldId id="352" r:id="rId11"/>
    <p:sldId id="353" r:id="rId12"/>
    <p:sldId id="342" r:id="rId13"/>
    <p:sldId id="344" r:id="rId14"/>
    <p:sldId id="346" r:id="rId15"/>
    <p:sldId id="347" r:id="rId16"/>
    <p:sldId id="351" r:id="rId17"/>
    <p:sldId id="349" r:id="rId18"/>
    <p:sldId id="350" r:id="rId19"/>
    <p:sldId id="345"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0" autoAdjust="0"/>
    <p:restoredTop sz="94660"/>
  </p:normalViewPr>
  <p:slideViewPr>
    <p:cSldViewPr snapToGrid="0">
      <p:cViewPr varScale="1">
        <p:scale>
          <a:sx n="92" d="100"/>
          <a:sy n="92" d="100"/>
        </p:scale>
        <p:origin x="4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B4A7EB-2DB8-42F6-BDA1-D730A46D2C3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E05A4BF4-8245-4BFB-817D-F7425D936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A0C36A2D-6D77-4B5E-8C5A-660D5EF22A3C}"/>
              </a:ext>
            </a:extLst>
          </p:cNvPr>
          <p:cNvSpPr>
            <a:spLocks noGrp="1"/>
          </p:cNvSpPr>
          <p:nvPr>
            <p:ph type="dt" sz="half" idx="10"/>
          </p:nvPr>
        </p:nvSpPr>
        <p:spPr/>
        <p:txBody>
          <a:bodyPr/>
          <a:lstStyle/>
          <a:p>
            <a:fld id="{423B13A8-7C72-4E34-9C09-68C2D40EBEAD}" type="datetimeFigureOut">
              <a:rPr lang="pt-BR" smtClean="0"/>
              <a:t>23/02/2022</a:t>
            </a:fld>
            <a:endParaRPr lang="pt-BR"/>
          </a:p>
        </p:txBody>
      </p:sp>
      <p:sp>
        <p:nvSpPr>
          <p:cNvPr id="5" name="Espaço Reservado para Rodapé 4">
            <a:extLst>
              <a:ext uri="{FF2B5EF4-FFF2-40B4-BE49-F238E27FC236}">
                <a16:creationId xmlns:a16="http://schemas.microsoft.com/office/drawing/2014/main" id="{4EBE4838-21B4-46EB-BBB8-7B5591DD980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312ED94-ED6D-4BFE-980A-3DAC2BD2BD76}"/>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19219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DB0822-76DB-4302-9B80-3ED1F009917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8EF1BEE7-C3C7-47D1-906A-77379756FE7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EAA26EF-1A65-4DCF-8D74-9EAF4AC6DB0F}"/>
              </a:ext>
            </a:extLst>
          </p:cNvPr>
          <p:cNvSpPr>
            <a:spLocks noGrp="1"/>
          </p:cNvSpPr>
          <p:nvPr>
            <p:ph type="dt" sz="half" idx="10"/>
          </p:nvPr>
        </p:nvSpPr>
        <p:spPr/>
        <p:txBody>
          <a:bodyPr/>
          <a:lstStyle/>
          <a:p>
            <a:fld id="{423B13A8-7C72-4E34-9C09-68C2D40EBEAD}" type="datetimeFigureOut">
              <a:rPr lang="pt-BR" smtClean="0"/>
              <a:t>23/02/2022</a:t>
            </a:fld>
            <a:endParaRPr lang="pt-BR"/>
          </a:p>
        </p:txBody>
      </p:sp>
      <p:sp>
        <p:nvSpPr>
          <p:cNvPr id="5" name="Espaço Reservado para Rodapé 4">
            <a:extLst>
              <a:ext uri="{FF2B5EF4-FFF2-40B4-BE49-F238E27FC236}">
                <a16:creationId xmlns:a16="http://schemas.microsoft.com/office/drawing/2014/main" id="{9DECC608-18AF-41D1-B9DE-6DFC2AC2D5C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3DDDF56-AD50-402F-A18B-8A553EDCFD34}"/>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538791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1CA5603-252B-495E-BF06-DBD067EEEBF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5605D86-9C2A-4F87-853F-89331DFBCDE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BBEC2D0-92BE-4260-9344-DE3AEAFC37DA}"/>
              </a:ext>
            </a:extLst>
          </p:cNvPr>
          <p:cNvSpPr>
            <a:spLocks noGrp="1"/>
          </p:cNvSpPr>
          <p:nvPr>
            <p:ph type="dt" sz="half" idx="10"/>
          </p:nvPr>
        </p:nvSpPr>
        <p:spPr/>
        <p:txBody>
          <a:bodyPr/>
          <a:lstStyle/>
          <a:p>
            <a:fld id="{423B13A8-7C72-4E34-9C09-68C2D40EBEAD}" type="datetimeFigureOut">
              <a:rPr lang="pt-BR" smtClean="0"/>
              <a:t>23/02/2022</a:t>
            </a:fld>
            <a:endParaRPr lang="pt-BR"/>
          </a:p>
        </p:txBody>
      </p:sp>
      <p:sp>
        <p:nvSpPr>
          <p:cNvPr id="5" name="Espaço Reservado para Rodapé 4">
            <a:extLst>
              <a:ext uri="{FF2B5EF4-FFF2-40B4-BE49-F238E27FC236}">
                <a16:creationId xmlns:a16="http://schemas.microsoft.com/office/drawing/2014/main" id="{E2DA13D8-A952-403A-B1E5-295090EFB24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16EFD00-9CF9-4357-A08A-D1B16B3C5511}"/>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3967561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AE2DC-076A-4F18-AF94-07984A840547}"/>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48D2672-7322-4E3B-AFEA-A7FF8576EA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43B9B39-8CF7-496F-B942-FC2C1E7E7E52}"/>
              </a:ext>
            </a:extLst>
          </p:cNvPr>
          <p:cNvSpPr>
            <a:spLocks noGrp="1"/>
          </p:cNvSpPr>
          <p:nvPr>
            <p:ph type="dt" sz="half" idx="10"/>
          </p:nvPr>
        </p:nvSpPr>
        <p:spPr/>
        <p:txBody>
          <a:bodyPr/>
          <a:lstStyle/>
          <a:p>
            <a:fld id="{64D8B7F6-3BAD-4B31-AE4B-3C0518FB4AC0}" type="datetimeFigureOut">
              <a:rPr lang="pt-BR" smtClean="0"/>
              <a:t>23/02/2022</a:t>
            </a:fld>
            <a:endParaRPr lang="pt-BR"/>
          </a:p>
        </p:txBody>
      </p:sp>
      <p:sp>
        <p:nvSpPr>
          <p:cNvPr id="5" name="Espaço Reservado para Rodapé 4">
            <a:extLst>
              <a:ext uri="{FF2B5EF4-FFF2-40B4-BE49-F238E27FC236}">
                <a16:creationId xmlns:a16="http://schemas.microsoft.com/office/drawing/2014/main" id="{41AC08C6-C240-4FDA-AAEF-209D0AE201A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B764DBD-E855-4842-9DB7-F49EC5E802AB}"/>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638763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47D09F-F63D-4BF0-B29F-598FFBC2278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C3EC72A-AFFC-4243-8897-C598C3D7D03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2086C2C-2DF2-4DFB-B3E2-C6EF7A2B490E}"/>
              </a:ext>
            </a:extLst>
          </p:cNvPr>
          <p:cNvSpPr>
            <a:spLocks noGrp="1"/>
          </p:cNvSpPr>
          <p:nvPr>
            <p:ph type="dt" sz="half" idx="10"/>
          </p:nvPr>
        </p:nvSpPr>
        <p:spPr/>
        <p:txBody>
          <a:bodyPr/>
          <a:lstStyle/>
          <a:p>
            <a:fld id="{64D8B7F6-3BAD-4B31-AE4B-3C0518FB4AC0}" type="datetimeFigureOut">
              <a:rPr lang="pt-BR" smtClean="0"/>
              <a:t>23/02/2022</a:t>
            </a:fld>
            <a:endParaRPr lang="pt-BR"/>
          </a:p>
        </p:txBody>
      </p:sp>
      <p:sp>
        <p:nvSpPr>
          <p:cNvPr id="5" name="Espaço Reservado para Rodapé 4">
            <a:extLst>
              <a:ext uri="{FF2B5EF4-FFF2-40B4-BE49-F238E27FC236}">
                <a16:creationId xmlns:a16="http://schemas.microsoft.com/office/drawing/2014/main" id="{CA05DC1C-F96B-4EDB-BC68-723267430FB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583BE2B-DC1C-47D7-947A-3EBF25667871}"/>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1899589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57373D-DC93-45AD-9CC4-E39665C8446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6413BD9-9E55-4728-8385-7E756B454A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BAB26CF-50D1-4116-9B71-C9E64844FE95}"/>
              </a:ext>
            </a:extLst>
          </p:cNvPr>
          <p:cNvSpPr>
            <a:spLocks noGrp="1"/>
          </p:cNvSpPr>
          <p:nvPr>
            <p:ph type="dt" sz="half" idx="10"/>
          </p:nvPr>
        </p:nvSpPr>
        <p:spPr/>
        <p:txBody>
          <a:bodyPr/>
          <a:lstStyle/>
          <a:p>
            <a:fld id="{64D8B7F6-3BAD-4B31-AE4B-3C0518FB4AC0}" type="datetimeFigureOut">
              <a:rPr lang="pt-BR" smtClean="0"/>
              <a:t>23/02/2022</a:t>
            </a:fld>
            <a:endParaRPr lang="pt-BR"/>
          </a:p>
        </p:txBody>
      </p:sp>
      <p:sp>
        <p:nvSpPr>
          <p:cNvPr id="5" name="Espaço Reservado para Rodapé 4">
            <a:extLst>
              <a:ext uri="{FF2B5EF4-FFF2-40B4-BE49-F238E27FC236}">
                <a16:creationId xmlns:a16="http://schemas.microsoft.com/office/drawing/2014/main" id="{A03DD83D-1DD4-42EC-9D0A-BB0B14A90A4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C92E004-9E6B-46C5-B485-4E4D2E9CDC92}"/>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550076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11936B-89CE-48B6-BFBD-DB9520A1FA5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CD1F59-E2DD-4050-B891-ACCF2320793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C4E6C2A7-7220-4EF7-86D4-858762D90FCD}"/>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AFD59516-46BA-4305-9AFD-05E1FB387991}"/>
              </a:ext>
            </a:extLst>
          </p:cNvPr>
          <p:cNvSpPr>
            <a:spLocks noGrp="1"/>
          </p:cNvSpPr>
          <p:nvPr>
            <p:ph type="dt" sz="half" idx="10"/>
          </p:nvPr>
        </p:nvSpPr>
        <p:spPr/>
        <p:txBody>
          <a:bodyPr/>
          <a:lstStyle/>
          <a:p>
            <a:fld id="{64D8B7F6-3BAD-4B31-AE4B-3C0518FB4AC0}" type="datetimeFigureOut">
              <a:rPr lang="pt-BR" smtClean="0"/>
              <a:t>23/02/2022</a:t>
            </a:fld>
            <a:endParaRPr lang="pt-BR"/>
          </a:p>
        </p:txBody>
      </p:sp>
      <p:sp>
        <p:nvSpPr>
          <p:cNvPr id="6" name="Espaço Reservado para Rodapé 5">
            <a:extLst>
              <a:ext uri="{FF2B5EF4-FFF2-40B4-BE49-F238E27FC236}">
                <a16:creationId xmlns:a16="http://schemas.microsoft.com/office/drawing/2014/main" id="{A5D44A16-1021-439A-AC19-9F203509DCE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9110571-F68C-4BC1-AC68-EDB647E872E2}"/>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141063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570AA-ABC5-4E60-9DD3-7754CB68A7BE}"/>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21AA958-2247-4E48-B942-04DCF3ACE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D489785-FD2D-4354-A629-A4F36E7FB55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7A42FE9-DCC8-4C77-A226-4EF87F0F7E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25C093E3-A3CD-4527-BE98-0D676873515A}"/>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A36DFCF9-6566-415B-A173-50FEF43F1174}"/>
              </a:ext>
            </a:extLst>
          </p:cNvPr>
          <p:cNvSpPr>
            <a:spLocks noGrp="1"/>
          </p:cNvSpPr>
          <p:nvPr>
            <p:ph type="dt" sz="half" idx="10"/>
          </p:nvPr>
        </p:nvSpPr>
        <p:spPr/>
        <p:txBody>
          <a:bodyPr/>
          <a:lstStyle/>
          <a:p>
            <a:fld id="{64D8B7F6-3BAD-4B31-AE4B-3C0518FB4AC0}" type="datetimeFigureOut">
              <a:rPr lang="pt-BR" smtClean="0"/>
              <a:t>23/02/2022</a:t>
            </a:fld>
            <a:endParaRPr lang="pt-BR"/>
          </a:p>
        </p:txBody>
      </p:sp>
      <p:sp>
        <p:nvSpPr>
          <p:cNvPr id="8" name="Espaço Reservado para Rodapé 7">
            <a:extLst>
              <a:ext uri="{FF2B5EF4-FFF2-40B4-BE49-F238E27FC236}">
                <a16:creationId xmlns:a16="http://schemas.microsoft.com/office/drawing/2014/main" id="{6CF2510B-AD82-43F8-BDDA-86D9B17177FC}"/>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E0EC0E7-19E6-43EF-91E8-CA370112E0A3}"/>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1765011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A5F21-1CFE-491C-8AAD-30FC1A55382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B3873A17-901D-41FD-8C25-77C3475F3731}"/>
              </a:ext>
            </a:extLst>
          </p:cNvPr>
          <p:cNvSpPr>
            <a:spLocks noGrp="1"/>
          </p:cNvSpPr>
          <p:nvPr>
            <p:ph type="dt" sz="half" idx="10"/>
          </p:nvPr>
        </p:nvSpPr>
        <p:spPr/>
        <p:txBody>
          <a:bodyPr/>
          <a:lstStyle/>
          <a:p>
            <a:fld id="{64D8B7F6-3BAD-4B31-AE4B-3C0518FB4AC0}" type="datetimeFigureOut">
              <a:rPr lang="pt-BR" smtClean="0"/>
              <a:t>23/02/2022</a:t>
            </a:fld>
            <a:endParaRPr lang="pt-BR"/>
          </a:p>
        </p:txBody>
      </p:sp>
      <p:sp>
        <p:nvSpPr>
          <p:cNvPr id="4" name="Espaço Reservado para Rodapé 3">
            <a:extLst>
              <a:ext uri="{FF2B5EF4-FFF2-40B4-BE49-F238E27FC236}">
                <a16:creationId xmlns:a16="http://schemas.microsoft.com/office/drawing/2014/main" id="{87FED0D3-B38F-4A5E-9463-DD7AF8235C9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5AA864F-2C74-45DB-A7D3-249D0BA23628}"/>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876389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3A72A2C-EAB5-4AFE-B4A8-C01C85401D83}"/>
              </a:ext>
            </a:extLst>
          </p:cNvPr>
          <p:cNvSpPr>
            <a:spLocks noGrp="1"/>
          </p:cNvSpPr>
          <p:nvPr>
            <p:ph type="dt" sz="half" idx="10"/>
          </p:nvPr>
        </p:nvSpPr>
        <p:spPr/>
        <p:txBody>
          <a:bodyPr/>
          <a:lstStyle/>
          <a:p>
            <a:fld id="{64D8B7F6-3BAD-4B31-AE4B-3C0518FB4AC0}" type="datetimeFigureOut">
              <a:rPr lang="pt-BR" smtClean="0"/>
              <a:t>23/02/2022</a:t>
            </a:fld>
            <a:endParaRPr lang="pt-BR"/>
          </a:p>
        </p:txBody>
      </p:sp>
      <p:sp>
        <p:nvSpPr>
          <p:cNvPr id="3" name="Espaço Reservado para Rodapé 2">
            <a:extLst>
              <a:ext uri="{FF2B5EF4-FFF2-40B4-BE49-F238E27FC236}">
                <a16:creationId xmlns:a16="http://schemas.microsoft.com/office/drawing/2014/main" id="{812D66E0-B161-4E9F-BF58-BE86ADAA107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04302027-2A51-4600-83E2-003404676C0F}"/>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331943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939C5-2DCF-45A6-90AD-446A0EF54BB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90155DB-D99A-44F0-9A9D-DA836E3E54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930BA85-28D1-4C21-A032-21E6DD702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A93A7AB-9EDD-4113-9B3F-76D5B713CB28}"/>
              </a:ext>
            </a:extLst>
          </p:cNvPr>
          <p:cNvSpPr>
            <a:spLocks noGrp="1"/>
          </p:cNvSpPr>
          <p:nvPr>
            <p:ph type="dt" sz="half" idx="10"/>
          </p:nvPr>
        </p:nvSpPr>
        <p:spPr/>
        <p:txBody>
          <a:bodyPr/>
          <a:lstStyle/>
          <a:p>
            <a:fld id="{64D8B7F6-3BAD-4B31-AE4B-3C0518FB4AC0}" type="datetimeFigureOut">
              <a:rPr lang="pt-BR" smtClean="0"/>
              <a:t>23/02/2022</a:t>
            </a:fld>
            <a:endParaRPr lang="pt-BR"/>
          </a:p>
        </p:txBody>
      </p:sp>
      <p:sp>
        <p:nvSpPr>
          <p:cNvPr id="6" name="Espaço Reservado para Rodapé 5">
            <a:extLst>
              <a:ext uri="{FF2B5EF4-FFF2-40B4-BE49-F238E27FC236}">
                <a16:creationId xmlns:a16="http://schemas.microsoft.com/office/drawing/2014/main" id="{6B807D63-4007-4532-A781-D2A894EF594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503D3E8-774E-41BA-B9B6-C0BB197304D5}"/>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301995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F622D3-4BB9-43AF-BD53-79089334130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8544F38-B3D0-4EE4-AC7E-46CB439E7A8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2BFDB47-1B40-497F-90B4-664D186B1FD7}"/>
              </a:ext>
            </a:extLst>
          </p:cNvPr>
          <p:cNvSpPr>
            <a:spLocks noGrp="1"/>
          </p:cNvSpPr>
          <p:nvPr>
            <p:ph type="dt" sz="half" idx="10"/>
          </p:nvPr>
        </p:nvSpPr>
        <p:spPr/>
        <p:txBody>
          <a:bodyPr/>
          <a:lstStyle/>
          <a:p>
            <a:fld id="{423B13A8-7C72-4E34-9C09-68C2D40EBEAD}" type="datetimeFigureOut">
              <a:rPr lang="pt-BR" smtClean="0"/>
              <a:t>23/02/2022</a:t>
            </a:fld>
            <a:endParaRPr lang="pt-BR"/>
          </a:p>
        </p:txBody>
      </p:sp>
      <p:sp>
        <p:nvSpPr>
          <p:cNvPr id="5" name="Espaço Reservado para Rodapé 4">
            <a:extLst>
              <a:ext uri="{FF2B5EF4-FFF2-40B4-BE49-F238E27FC236}">
                <a16:creationId xmlns:a16="http://schemas.microsoft.com/office/drawing/2014/main" id="{D586B2FD-5A92-4A57-9C6A-8E540ED5CCC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79E29CC-D3E7-4E30-B06D-D49BE8E9C43D}"/>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2485559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F406A-17C6-4ABE-AA5D-121E8516D18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AC13D94-FECF-48A4-90EE-C1FA811A95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88E7833-4636-414C-A704-AE4B56171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849761D-34B6-44E7-9727-38191D19153A}"/>
              </a:ext>
            </a:extLst>
          </p:cNvPr>
          <p:cNvSpPr>
            <a:spLocks noGrp="1"/>
          </p:cNvSpPr>
          <p:nvPr>
            <p:ph type="dt" sz="half" idx="10"/>
          </p:nvPr>
        </p:nvSpPr>
        <p:spPr/>
        <p:txBody>
          <a:bodyPr/>
          <a:lstStyle/>
          <a:p>
            <a:fld id="{64D8B7F6-3BAD-4B31-AE4B-3C0518FB4AC0}" type="datetimeFigureOut">
              <a:rPr lang="pt-BR" smtClean="0"/>
              <a:t>23/02/2022</a:t>
            </a:fld>
            <a:endParaRPr lang="pt-BR"/>
          </a:p>
        </p:txBody>
      </p:sp>
      <p:sp>
        <p:nvSpPr>
          <p:cNvPr id="6" name="Espaço Reservado para Rodapé 5">
            <a:extLst>
              <a:ext uri="{FF2B5EF4-FFF2-40B4-BE49-F238E27FC236}">
                <a16:creationId xmlns:a16="http://schemas.microsoft.com/office/drawing/2014/main" id="{877CE5F7-3579-4B05-B434-D006F64170E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120A287-E235-453F-AB78-A603515A166C}"/>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039573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5B3D6-AE55-478F-98DB-6683C335B27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4C80498-AC9B-4586-A3E2-03E44D6E711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E8A997F-A57C-4A18-8860-B3184CC974E4}"/>
              </a:ext>
            </a:extLst>
          </p:cNvPr>
          <p:cNvSpPr>
            <a:spLocks noGrp="1"/>
          </p:cNvSpPr>
          <p:nvPr>
            <p:ph type="dt" sz="half" idx="10"/>
          </p:nvPr>
        </p:nvSpPr>
        <p:spPr/>
        <p:txBody>
          <a:bodyPr/>
          <a:lstStyle/>
          <a:p>
            <a:fld id="{64D8B7F6-3BAD-4B31-AE4B-3C0518FB4AC0}" type="datetimeFigureOut">
              <a:rPr lang="pt-BR" smtClean="0"/>
              <a:t>23/02/2022</a:t>
            </a:fld>
            <a:endParaRPr lang="pt-BR"/>
          </a:p>
        </p:txBody>
      </p:sp>
      <p:sp>
        <p:nvSpPr>
          <p:cNvPr id="5" name="Espaço Reservado para Rodapé 4">
            <a:extLst>
              <a:ext uri="{FF2B5EF4-FFF2-40B4-BE49-F238E27FC236}">
                <a16:creationId xmlns:a16="http://schemas.microsoft.com/office/drawing/2014/main" id="{D2FD6AA1-56BC-482E-A3DE-C3B08703105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2EE4076-464D-404C-9C07-EE889A1C5653}"/>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2543383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2866CC7-28A4-4175-BC35-C4BBCF33F8E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00C94C34-0AA3-411A-A8EA-30FBF0CF84D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79A3D3-7C58-4F96-A5D3-E9D3ACCA493A}"/>
              </a:ext>
            </a:extLst>
          </p:cNvPr>
          <p:cNvSpPr>
            <a:spLocks noGrp="1"/>
          </p:cNvSpPr>
          <p:nvPr>
            <p:ph type="dt" sz="half" idx="10"/>
          </p:nvPr>
        </p:nvSpPr>
        <p:spPr/>
        <p:txBody>
          <a:bodyPr/>
          <a:lstStyle/>
          <a:p>
            <a:fld id="{64D8B7F6-3BAD-4B31-AE4B-3C0518FB4AC0}" type="datetimeFigureOut">
              <a:rPr lang="pt-BR" smtClean="0"/>
              <a:t>23/02/2022</a:t>
            </a:fld>
            <a:endParaRPr lang="pt-BR"/>
          </a:p>
        </p:txBody>
      </p:sp>
      <p:sp>
        <p:nvSpPr>
          <p:cNvPr id="5" name="Espaço Reservado para Rodapé 4">
            <a:extLst>
              <a:ext uri="{FF2B5EF4-FFF2-40B4-BE49-F238E27FC236}">
                <a16:creationId xmlns:a16="http://schemas.microsoft.com/office/drawing/2014/main" id="{BB80DC41-76BB-4D70-A609-5F2456C7BE5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9532E77-EDD7-44BC-8165-1F0071D77227}"/>
              </a:ext>
            </a:extLst>
          </p:cNvPr>
          <p:cNvSpPr>
            <a:spLocks noGrp="1"/>
          </p:cNvSpPr>
          <p:nvPr>
            <p:ph type="sldNum" sz="quarter" idx="12"/>
          </p:nvPr>
        </p:nvSpPr>
        <p:spPr/>
        <p:txBody>
          <a:bodyPr/>
          <a:lstStyle/>
          <a:p>
            <a:fld id="{B2BA4A3E-AC48-4028-9342-FE036D9FD2B2}" type="slidenum">
              <a:rPr lang="pt-BR" smtClean="0"/>
              <a:t>‹nº›</a:t>
            </a:fld>
            <a:endParaRPr lang="pt-BR"/>
          </a:p>
        </p:txBody>
      </p:sp>
    </p:spTree>
    <p:extLst>
      <p:ext uri="{BB962C8B-B14F-4D97-AF65-F5344CB8AC3E}">
        <p14:creationId xmlns:p14="http://schemas.microsoft.com/office/powerpoint/2010/main" val="417950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0F08C6-71D5-4522-BFD9-58552E4738E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75C49C4A-24CD-4799-9D09-BA96802A1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023AAC94-8FE6-47E3-AA2E-F2551D577F42}"/>
              </a:ext>
            </a:extLst>
          </p:cNvPr>
          <p:cNvSpPr>
            <a:spLocks noGrp="1"/>
          </p:cNvSpPr>
          <p:nvPr>
            <p:ph type="dt" sz="half" idx="10"/>
          </p:nvPr>
        </p:nvSpPr>
        <p:spPr/>
        <p:txBody>
          <a:bodyPr/>
          <a:lstStyle/>
          <a:p>
            <a:fld id="{423B13A8-7C72-4E34-9C09-68C2D40EBEAD}" type="datetimeFigureOut">
              <a:rPr lang="pt-BR" smtClean="0"/>
              <a:t>23/02/2022</a:t>
            </a:fld>
            <a:endParaRPr lang="pt-BR"/>
          </a:p>
        </p:txBody>
      </p:sp>
      <p:sp>
        <p:nvSpPr>
          <p:cNvPr id="5" name="Espaço Reservado para Rodapé 4">
            <a:extLst>
              <a:ext uri="{FF2B5EF4-FFF2-40B4-BE49-F238E27FC236}">
                <a16:creationId xmlns:a16="http://schemas.microsoft.com/office/drawing/2014/main" id="{FA87AF70-898F-43FD-926A-EC81C372BFF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3665FD7-D78F-4BC7-A437-FD9F7251D2C7}"/>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1486767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3D57F-F412-4454-AA3F-20C96009F7B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5C62060-C4D8-4452-A990-5F17A420773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4AE560-1D0B-4B9E-AF54-B50A5EA50BAD}"/>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D6126D6-3301-400B-8BAE-25F9380F3703}"/>
              </a:ext>
            </a:extLst>
          </p:cNvPr>
          <p:cNvSpPr>
            <a:spLocks noGrp="1"/>
          </p:cNvSpPr>
          <p:nvPr>
            <p:ph type="dt" sz="half" idx="10"/>
          </p:nvPr>
        </p:nvSpPr>
        <p:spPr/>
        <p:txBody>
          <a:bodyPr/>
          <a:lstStyle/>
          <a:p>
            <a:fld id="{423B13A8-7C72-4E34-9C09-68C2D40EBEAD}" type="datetimeFigureOut">
              <a:rPr lang="pt-BR" smtClean="0"/>
              <a:t>23/02/2022</a:t>
            </a:fld>
            <a:endParaRPr lang="pt-BR"/>
          </a:p>
        </p:txBody>
      </p:sp>
      <p:sp>
        <p:nvSpPr>
          <p:cNvPr id="6" name="Espaço Reservado para Rodapé 5">
            <a:extLst>
              <a:ext uri="{FF2B5EF4-FFF2-40B4-BE49-F238E27FC236}">
                <a16:creationId xmlns:a16="http://schemas.microsoft.com/office/drawing/2014/main" id="{D5E631E4-9474-4355-B7B6-11ECB99E01C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58EA89D-9B28-46D0-8DEA-B5CCBE58D85A}"/>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3590984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856FCE-EF9A-4547-989B-CABC36C87EA7}"/>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FF9D2DD-B858-4E43-989F-2B0BAFE8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B98D736-37F4-45FD-979A-23F84C64ECF7}"/>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874A6B6-BCCA-400E-902E-EC66E84CB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434D5B6C-30D4-4C9D-ACBD-5C562D97D11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2C984943-4400-40B9-865A-A01C4E28D081}"/>
              </a:ext>
            </a:extLst>
          </p:cNvPr>
          <p:cNvSpPr>
            <a:spLocks noGrp="1"/>
          </p:cNvSpPr>
          <p:nvPr>
            <p:ph type="dt" sz="half" idx="10"/>
          </p:nvPr>
        </p:nvSpPr>
        <p:spPr/>
        <p:txBody>
          <a:bodyPr/>
          <a:lstStyle/>
          <a:p>
            <a:fld id="{423B13A8-7C72-4E34-9C09-68C2D40EBEAD}" type="datetimeFigureOut">
              <a:rPr lang="pt-BR" smtClean="0"/>
              <a:t>23/02/2022</a:t>
            </a:fld>
            <a:endParaRPr lang="pt-BR"/>
          </a:p>
        </p:txBody>
      </p:sp>
      <p:sp>
        <p:nvSpPr>
          <p:cNvPr id="8" name="Espaço Reservado para Rodapé 7">
            <a:extLst>
              <a:ext uri="{FF2B5EF4-FFF2-40B4-BE49-F238E27FC236}">
                <a16:creationId xmlns:a16="http://schemas.microsoft.com/office/drawing/2014/main" id="{8C9EE245-587A-420D-80A8-204E41CC1A2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317E5B7E-AAE2-4C47-8437-3CDCC707E43E}"/>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2492666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BFFDBE-07B6-416C-BE8A-D8364B08274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BA6F117-FF8C-4CBE-A531-FCF951F7627A}"/>
              </a:ext>
            </a:extLst>
          </p:cNvPr>
          <p:cNvSpPr>
            <a:spLocks noGrp="1"/>
          </p:cNvSpPr>
          <p:nvPr>
            <p:ph type="dt" sz="half" idx="10"/>
          </p:nvPr>
        </p:nvSpPr>
        <p:spPr/>
        <p:txBody>
          <a:bodyPr/>
          <a:lstStyle/>
          <a:p>
            <a:fld id="{423B13A8-7C72-4E34-9C09-68C2D40EBEAD}" type="datetimeFigureOut">
              <a:rPr lang="pt-BR" smtClean="0"/>
              <a:t>23/02/2022</a:t>
            </a:fld>
            <a:endParaRPr lang="pt-BR"/>
          </a:p>
        </p:txBody>
      </p:sp>
      <p:sp>
        <p:nvSpPr>
          <p:cNvPr id="4" name="Espaço Reservado para Rodapé 3">
            <a:extLst>
              <a:ext uri="{FF2B5EF4-FFF2-40B4-BE49-F238E27FC236}">
                <a16:creationId xmlns:a16="http://schemas.microsoft.com/office/drawing/2014/main" id="{AA7F46D6-D51B-4C4A-8354-6645430E587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2417255E-D7EC-4B5E-9DDD-B864BAA2E48E}"/>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1479307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649DDAC-0551-416E-AB04-502A26E02CA1}"/>
              </a:ext>
            </a:extLst>
          </p:cNvPr>
          <p:cNvSpPr>
            <a:spLocks noGrp="1"/>
          </p:cNvSpPr>
          <p:nvPr>
            <p:ph type="dt" sz="half" idx="10"/>
          </p:nvPr>
        </p:nvSpPr>
        <p:spPr/>
        <p:txBody>
          <a:bodyPr/>
          <a:lstStyle/>
          <a:p>
            <a:fld id="{423B13A8-7C72-4E34-9C09-68C2D40EBEAD}" type="datetimeFigureOut">
              <a:rPr lang="pt-BR" smtClean="0"/>
              <a:t>23/02/2022</a:t>
            </a:fld>
            <a:endParaRPr lang="pt-BR"/>
          </a:p>
        </p:txBody>
      </p:sp>
      <p:sp>
        <p:nvSpPr>
          <p:cNvPr id="3" name="Espaço Reservado para Rodapé 2">
            <a:extLst>
              <a:ext uri="{FF2B5EF4-FFF2-40B4-BE49-F238E27FC236}">
                <a16:creationId xmlns:a16="http://schemas.microsoft.com/office/drawing/2014/main" id="{A5BCA0BA-00A5-4645-8A75-94ABF50A062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E356E04-E933-4AFD-ABEA-B1F4ECEACA24}"/>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95722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DE90B3-12C4-40FE-8E74-DC84FA3A5EB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BC9A207-6DAC-4EC3-8B4C-3279E4B755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5134517C-320B-4EB8-AB44-C211068C4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325D619-6DF7-4FB7-98D4-2303B75B08C6}"/>
              </a:ext>
            </a:extLst>
          </p:cNvPr>
          <p:cNvSpPr>
            <a:spLocks noGrp="1"/>
          </p:cNvSpPr>
          <p:nvPr>
            <p:ph type="dt" sz="half" idx="10"/>
          </p:nvPr>
        </p:nvSpPr>
        <p:spPr/>
        <p:txBody>
          <a:bodyPr/>
          <a:lstStyle/>
          <a:p>
            <a:fld id="{423B13A8-7C72-4E34-9C09-68C2D40EBEAD}" type="datetimeFigureOut">
              <a:rPr lang="pt-BR" smtClean="0"/>
              <a:t>23/02/2022</a:t>
            </a:fld>
            <a:endParaRPr lang="pt-BR"/>
          </a:p>
        </p:txBody>
      </p:sp>
      <p:sp>
        <p:nvSpPr>
          <p:cNvPr id="6" name="Espaço Reservado para Rodapé 5">
            <a:extLst>
              <a:ext uri="{FF2B5EF4-FFF2-40B4-BE49-F238E27FC236}">
                <a16:creationId xmlns:a16="http://schemas.microsoft.com/office/drawing/2014/main" id="{65C6104E-5DCB-46EF-9FA0-02FE2D55D09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104A579-1AC2-42E4-B37B-87E1C63085A9}"/>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335015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27A481-6CE6-45D6-9E97-1EAF7CA138D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0A9B69C-3D71-46E2-9044-51CDA9A3A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1F6267F-9E43-4360-9AA6-18BB41ECA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0009D0E-EAAF-4939-A36E-F6377001CC5D}"/>
              </a:ext>
            </a:extLst>
          </p:cNvPr>
          <p:cNvSpPr>
            <a:spLocks noGrp="1"/>
          </p:cNvSpPr>
          <p:nvPr>
            <p:ph type="dt" sz="half" idx="10"/>
          </p:nvPr>
        </p:nvSpPr>
        <p:spPr/>
        <p:txBody>
          <a:bodyPr/>
          <a:lstStyle/>
          <a:p>
            <a:fld id="{423B13A8-7C72-4E34-9C09-68C2D40EBEAD}" type="datetimeFigureOut">
              <a:rPr lang="pt-BR" smtClean="0"/>
              <a:t>23/02/2022</a:t>
            </a:fld>
            <a:endParaRPr lang="pt-BR"/>
          </a:p>
        </p:txBody>
      </p:sp>
      <p:sp>
        <p:nvSpPr>
          <p:cNvPr id="6" name="Espaço Reservado para Rodapé 5">
            <a:extLst>
              <a:ext uri="{FF2B5EF4-FFF2-40B4-BE49-F238E27FC236}">
                <a16:creationId xmlns:a16="http://schemas.microsoft.com/office/drawing/2014/main" id="{4E5E96C6-3D0A-4FAD-80D7-20888884E08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AD4244D-70FF-4A33-AFC6-A9594EA192B2}"/>
              </a:ext>
            </a:extLst>
          </p:cNvPr>
          <p:cNvSpPr>
            <a:spLocks noGrp="1"/>
          </p:cNvSpPr>
          <p:nvPr>
            <p:ph type="sldNum" sz="quarter" idx="12"/>
          </p:nvPr>
        </p:nvSpPr>
        <p:spPr/>
        <p:txBody>
          <a:bodyPr/>
          <a:lstStyle/>
          <a:p>
            <a:fld id="{A91E18DD-DF1E-4891-A2AD-D44ABC410499}" type="slidenum">
              <a:rPr lang="pt-BR" smtClean="0"/>
              <a:t>‹nº›</a:t>
            </a:fld>
            <a:endParaRPr lang="pt-BR"/>
          </a:p>
        </p:txBody>
      </p:sp>
    </p:spTree>
    <p:extLst>
      <p:ext uri="{BB962C8B-B14F-4D97-AF65-F5344CB8AC3E}">
        <p14:creationId xmlns:p14="http://schemas.microsoft.com/office/powerpoint/2010/main" val="87763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E124A6A-817A-47E6-94CB-09272BA87D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ED720EB-5970-4784-9207-773101D11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1619AF4-1FCB-4A7E-931F-71C901B9C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B13A8-7C72-4E34-9C09-68C2D40EBEAD}" type="datetimeFigureOut">
              <a:rPr lang="pt-BR" smtClean="0"/>
              <a:t>23/02/2022</a:t>
            </a:fld>
            <a:endParaRPr lang="pt-BR"/>
          </a:p>
        </p:txBody>
      </p:sp>
      <p:sp>
        <p:nvSpPr>
          <p:cNvPr id="5" name="Espaço Reservado para Rodapé 4">
            <a:extLst>
              <a:ext uri="{FF2B5EF4-FFF2-40B4-BE49-F238E27FC236}">
                <a16:creationId xmlns:a16="http://schemas.microsoft.com/office/drawing/2014/main" id="{21FE5274-9C9E-4753-B822-0DE4B6B7D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2B882D4D-67C5-47B7-93D1-707A42EC5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E18DD-DF1E-4891-A2AD-D44ABC410499}" type="slidenum">
              <a:rPr lang="pt-BR" smtClean="0"/>
              <a:t>‹nº›</a:t>
            </a:fld>
            <a:endParaRPr lang="pt-BR"/>
          </a:p>
        </p:txBody>
      </p:sp>
    </p:spTree>
    <p:extLst>
      <p:ext uri="{BB962C8B-B14F-4D97-AF65-F5344CB8AC3E}">
        <p14:creationId xmlns:p14="http://schemas.microsoft.com/office/powerpoint/2010/main" val="3031548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005983B-7388-408E-8BC5-929EA1A7E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14E35514-A0A7-4C6C-8D7A-6D8012D2E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A7A9510-6E64-4B28-B61D-A9CB00FB4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D8B7F6-3BAD-4B31-AE4B-3C0518FB4AC0}" type="datetimeFigureOut">
              <a:rPr lang="pt-BR" smtClean="0"/>
              <a:t>23/02/2022</a:t>
            </a:fld>
            <a:endParaRPr lang="pt-BR"/>
          </a:p>
        </p:txBody>
      </p:sp>
      <p:sp>
        <p:nvSpPr>
          <p:cNvPr id="5" name="Espaço Reservado para Rodapé 4">
            <a:extLst>
              <a:ext uri="{FF2B5EF4-FFF2-40B4-BE49-F238E27FC236}">
                <a16:creationId xmlns:a16="http://schemas.microsoft.com/office/drawing/2014/main" id="{8D4A370B-54B3-4E7A-A430-D3B654D935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8C423481-DB47-4109-8AEF-FB1E9279E9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BA4A3E-AC48-4028-9342-FE036D9FD2B2}" type="slidenum">
              <a:rPr lang="pt-BR" smtClean="0"/>
              <a:t>‹nº›</a:t>
            </a:fld>
            <a:endParaRPr lang="pt-BR"/>
          </a:p>
        </p:txBody>
      </p:sp>
    </p:spTree>
    <p:extLst>
      <p:ext uri="{BB962C8B-B14F-4D97-AF65-F5344CB8AC3E}">
        <p14:creationId xmlns:p14="http://schemas.microsoft.com/office/powerpoint/2010/main" val="5659033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O1EzsGUuY1I&amp;t=8s" TargetMode="External"/><Relationship Id="rId2" Type="http://schemas.openxmlformats.org/officeDocument/2006/relationships/hyperlink" Target="http://www.robocore.ne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ernando201060/RoketTank-BracoRobotico.git" TargetMode="External"/><Relationship Id="rId2" Type="http://schemas.openxmlformats.org/officeDocument/2006/relationships/hyperlink" Target="https://lastminuteengineers.com/nrf24l01-arduino-wireless-communication/"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guntronic.navtecgroup.com/arduino/"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mundoprojetado.com.br/executar-duas-coisas-ao-mesmo-tempo/" TargetMode="External"/><Relationship Id="rId2" Type="http://schemas.openxmlformats.org/officeDocument/2006/relationships/hyperlink" Target="https://www.youtube.com/playlist?list=PLSRLxpt0aVG8H1aUExl_Oyfn2X7AEnVOd"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7.xml"/><Relationship Id="rId6" Type="http://schemas.openxmlformats.org/officeDocument/2006/relationships/image" Target="../media/image3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2.jpg"/><Relationship Id="rId16" Type="http://schemas.openxmlformats.org/officeDocument/2006/relationships/image" Target="../media/image25.png"/><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35.png"/><Relationship Id="rId9" Type="http://schemas.openxmlformats.org/officeDocument/2006/relationships/image" Target="../media/image18.png"/><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jpg"/><Relationship Id="rId17" Type="http://schemas.openxmlformats.org/officeDocument/2006/relationships/image" Target="../media/image27.png"/><Relationship Id="rId2" Type="http://schemas.openxmlformats.org/officeDocument/2006/relationships/image" Target="../media/image12.jp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124754"/>
          </a:xfrm>
          <a:prstGeom prst="rect">
            <a:avLst/>
          </a:prstGeom>
          <a:noFill/>
        </p:spPr>
        <p:txBody>
          <a:bodyPr wrap="square" rtlCol="0">
            <a:spAutoFit/>
          </a:bodyPr>
          <a:lstStyle/>
          <a:p>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a:t>
            </a:r>
          </a:p>
          <a:p>
            <a:r>
              <a:rPr lang="pt-BR" sz="2800" dirty="0">
                <a:solidFill>
                  <a:prstClr val="black"/>
                </a:solidFill>
                <a:latin typeface="AR BLANCA" panose="02000000000000000000" pitchFamily="2" charset="0"/>
                <a:ea typeface="SimSun" panose="02010600030101010101" pitchFamily="2" charset="-122"/>
                <a:cs typeface="Arial" panose="020B0604020202020204" pitchFamily="34" charset="0"/>
              </a:rPr>
              <a:t>	</a:t>
            </a:r>
            <a:r>
              <a:rPr lang="pt-BR" sz="2800" u="sng" kern="150" dirty="0">
                <a:effectLst/>
                <a:latin typeface="AR BLANCA" panose="02000000000000000000" pitchFamily="2" charset="0"/>
                <a:ea typeface="SimSun" panose="02010600030101010101" pitchFamily="2" charset="-122"/>
                <a:cs typeface="Arial" panose="020B0604020202020204" pitchFamily="34" charset="0"/>
              </a:rPr>
              <a:t>UPGRADE para o Carrinho com braço robótico controlado por NRF24L01</a:t>
            </a:r>
          </a:p>
          <a:p>
            <a:r>
              <a:rPr lang="pt-BR" sz="2800" kern="150" dirty="0">
                <a:effectLst/>
                <a:latin typeface="AR BLANCA" panose="02000000000000000000" pitchFamily="2" charset="0"/>
                <a:ea typeface="SimSun" panose="02010600030101010101" pitchFamily="2" charset="-122"/>
                <a:cs typeface="Arial" panose="020B0604020202020204" pitchFamily="34" charset="0"/>
              </a:rPr>
              <a:t> </a:t>
            </a:r>
          </a:p>
          <a:p>
            <a:pPr algn="just"/>
            <a:r>
              <a:rPr lang="pt-BR" sz="2800" kern="150" dirty="0">
                <a:effectLst/>
                <a:latin typeface="AR BLANCA" panose="02000000000000000000" pitchFamily="2" charset="0"/>
                <a:ea typeface="SimSun" panose="02010600030101010101" pitchFamily="2" charset="-122"/>
                <a:cs typeface="Arial" panose="020B0604020202020204" pitchFamily="34" charset="0"/>
              </a:rPr>
              <a:t>	Este projeto acrescenta melhorias tanto no hardware quanto no software utilizado em meu projeto anterior contendo a plataforma robótica </a:t>
            </a:r>
            <a:r>
              <a:rPr lang="pt-BR" sz="2800" kern="150" dirty="0" err="1">
                <a:effectLst/>
                <a:latin typeface="AR BLANCA" panose="02000000000000000000" pitchFamily="2" charset="0"/>
                <a:ea typeface="SimSun" panose="02010600030101010101" pitchFamily="2" charset="-122"/>
                <a:cs typeface="Arial" panose="020B0604020202020204" pitchFamily="34" charset="0"/>
              </a:rPr>
              <a:t>Rocket</a:t>
            </a:r>
            <a:r>
              <a:rPr lang="pt-BR" sz="2800" kern="150" dirty="0">
                <a:effectLst/>
                <a:latin typeface="AR BLANCA" panose="02000000000000000000" pitchFamily="2" charset="0"/>
                <a:ea typeface="SimSun" panose="02010600030101010101" pitchFamily="2" charset="-122"/>
                <a:cs typeface="Arial" panose="020B0604020202020204" pitchFamily="34" charset="0"/>
              </a:rPr>
              <a:t> Tank e a placa Julieta produzidas pela </a:t>
            </a:r>
            <a:r>
              <a:rPr lang="pt-BR" sz="2800" kern="150" dirty="0" err="1">
                <a:effectLst/>
                <a:latin typeface="AR BLANCA" panose="02000000000000000000" pitchFamily="2" charset="0"/>
                <a:ea typeface="SimSun" panose="02010600030101010101" pitchFamily="2" charset="-122"/>
                <a:cs typeface="Arial" panose="020B0604020202020204" pitchFamily="34" charset="0"/>
              </a:rPr>
              <a:t>RoboCore</a:t>
            </a:r>
            <a:r>
              <a:rPr lang="pt-BR" sz="2800" kern="150" dirty="0">
                <a:effectLst/>
                <a:latin typeface="AR BLANCA" panose="02000000000000000000" pitchFamily="2" charset="0"/>
                <a:ea typeface="SimSun" panose="02010600030101010101" pitchFamily="2" charset="-122"/>
                <a:cs typeface="Arial" panose="020B0604020202020204" pitchFamily="34" charset="0"/>
              </a:rPr>
              <a:t> (</a:t>
            </a:r>
            <a:r>
              <a:rPr lang="pt-BR" sz="2800" u="none" strike="noStrike" kern="150" dirty="0">
                <a:solidFill>
                  <a:srgbClr val="0563C1"/>
                </a:solidFill>
                <a:effectLst/>
                <a:latin typeface="AR BLANCA" panose="02000000000000000000" pitchFamily="2" charset="0"/>
                <a:ea typeface="SimSun" panose="02010600030101010101" pitchFamily="2" charset="-122"/>
                <a:cs typeface="Arial" panose="020B0604020202020204" pitchFamily="34" charset="0"/>
                <a:hlinkClick r:id="rId2"/>
              </a:rPr>
              <a:t>www.robocore.net</a:t>
            </a:r>
            <a:r>
              <a:rPr lang="pt-BR" sz="2800" kern="150" dirty="0">
                <a:effectLst/>
                <a:latin typeface="AR BLANCA" panose="02000000000000000000" pitchFamily="2" charset="0"/>
                <a:ea typeface="SimSun" panose="02010600030101010101" pitchFamily="2" charset="-122"/>
                <a:cs typeface="Arial" panose="020B0604020202020204" pitchFamily="34" charset="0"/>
              </a:rPr>
              <a:t>),  e controladas pelo NRF24L01. Essas alterações foram iniciadas a partir do teste em ambiente externo que realizei após postar o vídeo original </a:t>
            </a:r>
            <a:r>
              <a:rPr lang="pt-BR" sz="2800" kern="150" dirty="0" err="1">
                <a:effectLst/>
                <a:latin typeface="AR BLANCA" panose="02000000000000000000" pitchFamily="2" charset="0"/>
                <a:ea typeface="SimSun" panose="02010600030101010101" pitchFamily="2" charset="-122"/>
                <a:cs typeface="Arial" panose="020B0604020202020204" pitchFamily="34" charset="0"/>
              </a:rPr>
              <a:t>entitulado</a:t>
            </a:r>
            <a:r>
              <a:rPr lang="pt-BR" sz="2800" kern="150" dirty="0">
                <a:effectLst/>
                <a:latin typeface="AR BLANCA" panose="02000000000000000000" pitchFamily="2" charset="0"/>
                <a:ea typeface="SimSun" panose="02010600030101010101" pitchFamily="2" charset="-122"/>
                <a:cs typeface="Arial" panose="020B0604020202020204" pitchFamily="34" charset="0"/>
              </a:rPr>
              <a:t> “Carrinho com braço robótico controlado por NRF24L01” que pode ser visualizado em </a:t>
            </a:r>
            <a:r>
              <a:rPr lang="pt-BR" sz="2800" u="none" strike="noStrike" kern="150" dirty="0">
                <a:solidFill>
                  <a:srgbClr val="0563C1"/>
                </a:solidFill>
                <a:effectLst/>
                <a:latin typeface="AR BLANCA" panose="02000000000000000000" pitchFamily="2" charset="0"/>
                <a:ea typeface="SimSun" panose="02010600030101010101" pitchFamily="2" charset="-122"/>
                <a:cs typeface="Arial" panose="020B0604020202020204" pitchFamily="34" charset="0"/>
                <a:hlinkClick r:id="rId3"/>
              </a:rPr>
              <a:t>https://www.youtube.com/watch?v=O1EzsGUuY1I&amp;t=8s</a:t>
            </a:r>
            <a:r>
              <a:rPr lang="pt-BR" sz="2800" kern="150" dirty="0">
                <a:effectLst/>
                <a:latin typeface="AR BLANCA" panose="02000000000000000000" pitchFamily="2" charset="0"/>
                <a:ea typeface="SimSun" panose="02010600030101010101" pitchFamily="2" charset="-122"/>
                <a:cs typeface="Arial" panose="020B0604020202020204" pitchFamily="34" charset="0"/>
              </a:rPr>
              <a:t> .</a:t>
            </a:r>
          </a:p>
          <a:p>
            <a:pPr algn="just"/>
            <a:r>
              <a:rPr lang="pt-BR" sz="2800" kern="150" dirty="0">
                <a:effectLst/>
                <a:latin typeface="AR BLANCA" panose="02000000000000000000" pitchFamily="2" charset="0"/>
                <a:ea typeface="SimSun" panose="02010600030101010101" pitchFamily="2" charset="-122"/>
                <a:cs typeface="Arial" panose="020B0604020202020204" pitchFamily="34" charset="0"/>
              </a:rPr>
              <a:t>	Enquanto testado em ambiente interno, com piso liso, a tração do carrinho não parecia ruim, mas no ambiente externo com piso rústico, a coisa foi bem diferente.</a:t>
            </a:r>
          </a:p>
          <a:p>
            <a:pPr algn="just">
              <a:defRPr/>
            </a:pPr>
            <a:endParaRPr lang="pt-BR" sz="2800" dirty="0">
              <a:solidFill>
                <a:prstClr val="black"/>
              </a:solidFill>
              <a:latin typeface="AR BLANCA" panose="02000000000000000000" pitchFamily="2" charset="0"/>
            </a:endParaRPr>
          </a:p>
        </p:txBody>
      </p:sp>
      <p:sp>
        <p:nvSpPr>
          <p:cNvPr id="5" name="CaixaDeTexto 4">
            <a:extLst>
              <a:ext uri="{FF2B5EF4-FFF2-40B4-BE49-F238E27FC236}">
                <a16:creationId xmlns:a16="http://schemas.microsoft.com/office/drawing/2014/main" id="{4D3A59CC-DAF6-4E9C-99BE-234FD1343739}"/>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3800" dirty="0">
                <a:solidFill>
                  <a:prstClr val="black"/>
                </a:solidFill>
                <a:latin typeface="AR BLANCA" panose="02000000000000000000" pitchFamily="2" charset="0"/>
              </a:rPr>
              <a:t>Carrinho</a:t>
            </a: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-Mega2560-BraçoRobótico-NRF24L01 – </a:t>
            </a:r>
            <a:r>
              <a:rPr lang="pt-BR" sz="3800" dirty="0">
                <a:solidFill>
                  <a:prstClr val="black"/>
                </a:solidFill>
                <a:latin typeface="AR BLANCA" panose="02000000000000000000" pitchFamily="2" charset="0"/>
              </a:rPr>
              <a:t>21/02/2022</a:t>
            </a:r>
            <a:endParaRPr kumimoji="0" lang="pt-BR" sz="3800" b="0" i="0" u="none" strike="noStrike" kern="1200" cap="none" spc="0" normalizeH="0" baseline="0" noProof="0" dirty="0">
              <a:ln>
                <a:noFill/>
              </a:ln>
              <a:solidFill>
                <a:prstClr val="black"/>
              </a:solidFill>
              <a:effectLst/>
              <a:uLnTx/>
              <a:uFillTx/>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152909" y="6518654"/>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5634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555641"/>
          </a:xfrm>
          <a:prstGeom prst="rect">
            <a:avLst/>
          </a:prstGeom>
          <a:noFill/>
        </p:spPr>
        <p:txBody>
          <a:bodyPr wrap="square" rtlCol="0">
            <a:spAutoFit/>
          </a:bodyPr>
          <a:lstStyle/>
          <a:p>
            <a:pPr algn="ju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Este é o meu novo projeto. </a:t>
            </a:r>
            <a:r>
              <a:rPr lang="pt-BR" sz="2800" dirty="0">
                <a:solidFill>
                  <a:prstClr val="black"/>
                </a:solidFill>
                <a:latin typeface="AR BLANCA" panose="02000000000000000000" pitchFamily="2" charset="0"/>
              </a:rPr>
              <a:t>Neste projeto consegui unir a plataforma </a:t>
            </a:r>
            <a:r>
              <a:rPr lang="pt-BR" sz="2800" dirty="0" err="1">
                <a:solidFill>
                  <a:prstClr val="black"/>
                </a:solidFill>
                <a:latin typeface="AR BLANCA" panose="02000000000000000000" pitchFamily="2" charset="0"/>
              </a:rPr>
              <a:t>Rocket</a:t>
            </a:r>
            <a:r>
              <a:rPr lang="pt-BR" sz="2800" dirty="0">
                <a:solidFill>
                  <a:prstClr val="black"/>
                </a:solidFill>
                <a:latin typeface="AR BLANCA" panose="02000000000000000000" pitchFamily="2" charset="0"/>
              </a:rPr>
              <a:t> Tank e a placa Arduino Julieta (ambos da </a:t>
            </a:r>
            <a:r>
              <a:rPr lang="pt-BR" sz="2800" dirty="0" err="1">
                <a:solidFill>
                  <a:prstClr val="black"/>
                </a:solidFill>
                <a:latin typeface="AR BLANCA" panose="02000000000000000000" pitchFamily="2" charset="0"/>
              </a:rPr>
              <a:t>RoboCore</a:t>
            </a:r>
            <a:r>
              <a:rPr lang="pt-BR" sz="2800" dirty="0">
                <a:solidFill>
                  <a:prstClr val="black"/>
                </a:solidFill>
                <a:latin typeface="AR BLANCA" panose="02000000000000000000" pitchFamily="2" charset="0"/>
              </a:rPr>
              <a:t>), controlados pelo NRF24L01 e meu Braço Robótico que desenvolvi e adaptei a partir de outros que encontrei na internet. O resultado me agradou muito e agora repasso a vocês as instruções para montagem. Você precisará de duas placas Arduino que podem ser a Uno, a Nano, a Leonardo ou mesmo a Mega. Mas montei e testei com uma Nano no transmissor e a placa Julieta (que é uma placa Uno melhorada pela </a:t>
            </a:r>
            <a:r>
              <a:rPr lang="pt-BR" sz="2800" dirty="0" err="1">
                <a:solidFill>
                  <a:prstClr val="black"/>
                </a:solidFill>
                <a:latin typeface="AR BLANCA" panose="02000000000000000000" pitchFamily="2" charset="0"/>
              </a:rPr>
              <a:t>RoboCore</a:t>
            </a:r>
            <a:r>
              <a:rPr lang="pt-BR" sz="2800" dirty="0">
                <a:solidFill>
                  <a:prstClr val="black"/>
                </a:solidFill>
                <a:latin typeface="AR BLANCA" panose="02000000000000000000" pitchFamily="2" charset="0"/>
              </a:rPr>
              <a:t>), no receptor. Ressalto que não testei o circuito em placas além da Julieta e a Nano.</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	Com relação a placa Julieta, informo que ela possui dois inversores entre saídas do ATMEGA e entradas da Ponte H formada pelo L298, isso reduz a quantidade de pinos digitais necessários e o código, como será possível observar no código do receptor que coloco á disposição.</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	Neste vídeo deixarei links na parte “Mostrar Mais” com os códigos e minha Playlist para outros vídeos meus relacionados ou não com este projeto. Confira.</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p:txBody>
      </p:sp>
      <p:sp>
        <p:nvSpPr>
          <p:cNvPr id="5" name="CaixaDeTexto 4">
            <a:extLst>
              <a:ext uri="{FF2B5EF4-FFF2-40B4-BE49-F238E27FC236}">
                <a16:creationId xmlns:a16="http://schemas.microsoft.com/office/drawing/2014/main" id="{4D3A59CC-DAF6-4E9C-99BE-234FD1343739}"/>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152909" y="6518654"/>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72045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784830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a:t>
            </a:r>
            <a:r>
              <a:rPr lang="pt-BR" sz="2800" dirty="0">
                <a:solidFill>
                  <a:prstClr val="black"/>
                </a:solidFill>
                <a:latin typeface="AR BLANCA" panose="02000000000000000000" pitchFamily="2" charset="0"/>
              </a:rPr>
              <a:t>Através do link </a:t>
            </a:r>
            <a:r>
              <a:rPr lang="pt-BR" sz="2800" dirty="0">
                <a:solidFill>
                  <a:prstClr val="black"/>
                </a:solidFill>
                <a:latin typeface="AR BLANCA" panose="02000000000000000000" pitchFamily="2" charset="0"/>
                <a:hlinkClick r:id="rId2"/>
              </a:rPr>
              <a:t>https://lastminuteengineers.com/nrf24l01-arduino-wireless-communication/</a:t>
            </a:r>
            <a:r>
              <a:rPr lang="pt-BR" sz="2800" dirty="0">
                <a:solidFill>
                  <a:prstClr val="black"/>
                </a:solidFill>
                <a:latin typeface="AR BLANCA" panose="02000000000000000000" pitchFamily="2" charset="0"/>
              </a:rPr>
              <a:t> você obterá informações preciosas sobre o NRF24L01, tanto sobre o módulo com antena na placa quanto ao módulo de antena acoplada à placa. Você poderá traduzir facilmente o texto em inglês abrindo esse link no Chrome e clicando com o botão direito do mouse em “Traduzir para o português”.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Recomendo fortemente o módulo com antena acoplada e o adaptador pois essa combinação proporciona maior alcance, um estabilizador de voltagem de 3,3V e filtro de transientes. Você não deve ligar os módulos sem o adaptador, em 5V, pois os queimará. Se você preferir os módulos NRF24L01  sem o adaptador, deverá ligá-los ao pino de 3,3V da Julieta e da Nano.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Todo esse projeto e seus componentes estarão disponíveis no diretório que criei no GitHub através do link </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hlinkClick r:id="rId3"/>
              </a:rPr>
              <a:t>https://github.com/fernando201060/RoketTank-BracoRobotico.git</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 você poderá baixar todo o conteúdo em um arquivo zipado como é o padrão no GitHub. </a:t>
            </a: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1748A52A-BBA9-4642-A5CF-08CC75E0DDE9}"/>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13337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1247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Quanto aos circuitos do transmissor e do receptor cujo código encontrei na página </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hlinkClick r:id="rId2"/>
              </a:rPr>
              <a:t>http://guntronic.navtecgroup.com/arduino/</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 tive que alterar o circuito e o código do receptor pois o projeto da </a:t>
            </a:r>
            <a:r>
              <a:rPr kumimoji="0" lang="pt-BR" sz="2800" b="0" i="0" u="none" strike="noStrike" kern="1200" cap="none" spc="0" normalizeH="0" baseline="0" noProof="0" dirty="0" err="1">
                <a:ln>
                  <a:noFill/>
                </a:ln>
                <a:solidFill>
                  <a:prstClr val="black"/>
                </a:solidFill>
                <a:effectLst/>
                <a:uLnTx/>
                <a:uFillTx/>
                <a:latin typeface="AR BLANCA" panose="02000000000000000000" pitchFamily="2" charset="0"/>
              </a:rPr>
              <a:t>Guntronic</a:t>
            </a: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era para o controle de seis servos. Procurei desenhar os circuitos de forma que fiquem fáceis de visualizar as ligações entre os seus componentes. Não vou entrar em detalhes sobre as conexões pois as fotos no vídeo estão bem nítidas.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Já quanto as luzes, montei os faróis e as luzes traseiras com alimentação separada do Arduino para não sobrecarregar os pinos digitais e queimá-los. O regulador de voltagem LM7805 reduz de 9V para 5V para alimentar um circuito de disparo do relé de 5V, que por sua vez, é conectado a fonte de 4,5V formada por 3 pilhas AA. O pino 1 do Arduino controla este circuito. Para as luzes da garra utilizei dois resistores de 150 ohms cada em paralelo resultando em 75 ohms. Você poderá alterar para conseguir mais luminosidade mas tome cuidado com o limite de corrente que cada pino do Arduino suporta. O pino 2 do Arduino os controla.</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2295770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1247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Finalmente, o led vermelho alto brilho de 10mm é conectado ao pino 3 do Arduino através de um resistor de 150 ohms.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Quanto ao braço robótico que montei agora, aconselho a ver meus vídeos anteriores:</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Braço Robótico controlado pelo NRF24L01;</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Braço Robótico controlado por Bluetooth;</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Estudo sobre Braço Robótico;</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Projeto de base giratória para Braço Robótico;</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Julieta e os motores, tracionando o </a:t>
            </a:r>
            <a:r>
              <a:rPr lang="pt-BR" sz="2800" dirty="0" err="1"/>
              <a:t>Rocket</a:t>
            </a:r>
            <a:r>
              <a:rPr lang="pt-BR" sz="2800" dirty="0"/>
              <a:t> Tank;</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Arduino e celular controlando Motores DC;</a:t>
            </a:r>
          </a:p>
          <a:p>
            <a:pPr marL="457200" marR="0" lvl="0" indent="-457200" algn="just" defTabSz="914400" rtl="0" eaLnBrk="1" fontAlgn="auto" latinLnBrk="0" hangingPunct="1">
              <a:lnSpc>
                <a:spcPct val="100000"/>
              </a:lnSpc>
              <a:spcBef>
                <a:spcPts val="0"/>
              </a:spcBef>
              <a:spcAft>
                <a:spcPts val="0"/>
              </a:spcAft>
              <a:buClrTx/>
              <a:buSzTx/>
              <a:buFontTx/>
              <a:buChar char="-"/>
              <a:tabLst/>
              <a:defRPr/>
            </a:pPr>
            <a:r>
              <a:rPr lang="pt-BR" sz="2800" dirty="0"/>
              <a:t>Controle de 2 motores DC com o L298N e o 4001.</a:t>
            </a:r>
          </a:p>
          <a:p>
            <a:pPr marR="0" lvl="0" algn="just" defTabSz="914400" rtl="0" eaLnBrk="1" fontAlgn="auto" latinLnBrk="0" hangingPunct="1">
              <a:lnSpc>
                <a:spcPct val="100000"/>
              </a:lnSpc>
              <a:spcBef>
                <a:spcPts val="0"/>
              </a:spcBef>
              <a:spcAft>
                <a:spcPts val="0"/>
              </a:spcAft>
              <a:buClrTx/>
              <a:buSzTx/>
              <a:tabLst/>
              <a:defRPr/>
            </a:pPr>
            <a:endParaRPr lang="pt-BR" dirty="0">
              <a:solidFill>
                <a:prstClr val="black"/>
              </a:solidFill>
              <a:latin typeface="AR BLANCA" panose="02000000000000000000" pitchFamily="2" charset="0"/>
            </a:endParaRPr>
          </a:p>
          <a:p>
            <a:pPr marR="0" lvl="0" algn="just" defTabSz="914400" rtl="0" eaLnBrk="1" fontAlgn="auto" latinLnBrk="0" hangingPunct="1">
              <a:lnSpc>
                <a:spcPct val="100000"/>
              </a:lnSpc>
              <a:spcBef>
                <a:spcPts val="0"/>
              </a:spcBef>
              <a:spcAft>
                <a:spcPts val="0"/>
              </a:spcAft>
              <a:buClrTx/>
              <a:buSzTx/>
              <a:tabLst/>
              <a:defRPr/>
            </a:pPr>
            <a:r>
              <a:rPr lang="pt-BR" sz="2800" dirty="0">
                <a:solidFill>
                  <a:prstClr val="black"/>
                </a:solidFill>
                <a:latin typeface="AR BLANCA" panose="02000000000000000000" pitchFamily="2" charset="0"/>
              </a:rPr>
              <a:t>Nestes vídeos, que são uma sequência de aprendizado, utilizo componentes e partes de código comuns a eles, bem como acrescento minhas descobertas e experiências com o Arduino. </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349814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5556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Para acessar meus vídeos basta entrar em minha Playlist no link</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hlinkClick r:id="rId2"/>
              </a:rPr>
              <a:t>https://www.youtube.com/playlist?list=PLSRLxpt0aVG8H1aUExl_Oyfn2X7AEnVOd</a:t>
            </a:r>
            <a:r>
              <a:rPr lang="pt-BR" sz="2800" dirty="0">
                <a:solidFill>
                  <a:prstClr val="black"/>
                </a:solidFill>
                <a:latin typeface="AR BLANCA" panose="02000000000000000000" pitchFamily="2" charset="0"/>
              </a:rPr>
              <a:t> Minha Playlist também estará disponível no “Mostrar mais” desse vídeo bem como no link visível no canto direito em cima desse vídeo.</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Vamos aos códigos. O código do Transmissor não foi alterado, já o código do Receptor, tive que fazer alterações e inclusão de partes do código divulgado pelo site “Mundo Projetado” que localizei a partir de uma busca na internet no link abaixo: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hlinkClick r:id="rId3"/>
              </a:rPr>
              <a:t>https://mundoprojetado.com.br/executar-duas-coisas-ao-mesmo-tempo/</a:t>
            </a:r>
            <a:endParaRPr kumimoji="0" lang="pt-BR" sz="2800" b="0" i="0" u="none" strike="noStrike" kern="1200" cap="none" spc="0" normalizeH="0" baseline="0" noProof="0" dirty="0">
              <a:ln>
                <a:noFill/>
              </a:ln>
              <a:solidFill>
                <a:prstClr val="black"/>
              </a:solidFill>
              <a:effectLst/>
              <a:uLnTx/>
              <a:uFillTx/>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Ocorre que eu não estava conseguindo casar o código do temporizador do “pisca-alerta” dentro do código do Receptor pois quando eu incluía o código, todo o resto do código dentro do loop aguardava uma brecha após a contagem de 1 segundo do pisca-alerta para ser executado. Lembrei de já ter visto outro tipo de “</a:t>
            </a:r>
            <a:r>
              <a:rPr lang="pt-BR" sz="2800" dirty="0" err="1">
                <a:solidFill>
                  <a:prstClr val="black"/>
                </a:solidFill>
                <a:latin typeface="AR BLANCA" panose="02000000000000000000" pitchFamily="2" charset="0"/>
              </a:rPr>
              <a:t>void</a:t>
            </a:r>
            <a:r>
              <a:rPr lang="pt-BR" sz="2800" dirty="0">
                <a:solidFill>
                  <a:prstClr val="black"/>
                </a:solidFill>
                <a:latin typeface="AR BLANCA" panose="02000000000000000000" pitchFamily="2" charset="0"/>
              </a:rPr>
              <a:t>” além do “setup” e do “loop” num mesmo código e antenei que dois códigos de tempo numa mesma parte dentro do código era o que estava gerando o problema.</a:t>
            </a:r>
            <a:endParaRPr kumimoji="0" lang="pt-BR" sz="2800" b="0" i="0" u="none" strike="noStrike" kern="1200" cap="none" spc="0" normalizeH="0" baseline="0" noProof="0" dirty="0">
              <a:ln>
                <a:noFill/>
              </a:ln>
              <a:solidFill>
                <a:prstClr val="black"/>
              </a:solidFill>
              <a:effectLst/>
              <a:uLnTx/>
              <a:uFillTx/>
              <a:latin typeface="AR BLANCA" panose="020000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sz="2800" dirty="0">
              <a:solidFill>
                <a:prstClr val="black"/>
              </a:solidFill>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spTree>
    <p:extLst>
      <p:ext uri="{BB962C8B-B14F-4D97-AF65-F5344CB8AC3E}">
        <p14:creationId xmlns:p14="http://schemas.microsoft.com/office/powerpoint/2010/main" val="1531961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224676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	Infelizmente, não posso indicar um braço robótico do mercado para você pois</a:t>
            </a:r>
          </a:p>
          <a:p>
            <a:pPr marL="0" marR="0" lvl="0" indent="0" algn="just" defTabSz="914400" rtl="0" eaLnBrk="1" fontAlgn="auto" latinLnBrk="0" hangingPunct="1">
              <a:lnSpc>
                <a:spcPct val="100000"/>
              </a:lnSpc>
              <a:spcBef>
                <a:spcPts val="0"/>
              </a:spcBef>
              <a:spcAft>
                <a:spcPts val="0"/>
              </a:spcAft>
              <a:buClrTx/>
              <a:buSzTx/>
              <a:buFontTx/>
              <a:buNone/>
              <a:tabLst/>
              <a:defRPr/>
            </a:pPr>
            <a:r>
              <a:rPr lang="pt-BR" sz="2800" dirty="0">
                <a:solidFill>
                  <a:prstClr val="black"/>
                </a:solidFill>
                <a:latin typeface="AR BLANCA" panose="02000000000000000000" pitchFamily="2" charset="0"/>
              </a:rPr>
              <a:t>não comprei um e, portanto, não sei se ele alcançará o piso onde a plataforma </a:t>
            </a:r>
            <a:r>
              <a:rPr lang="pt-BR" sz="2800" dirty="0" err="1">
                <a:solidFill>
                  <a:prstClr val="black"/>
                </a:solidFill>
                <a:latin typeface="AR BLANCA" panose="02000000000000000000" pitchFamily="2" charset="0"/>
              </a:rPr>
              <a:t>Rocket</a:t>
            </a:r>
            <a:r>
              <a:rPr lang="pt-BR" sz="2800" dirty="0">
                <a:solidFill>
                  <a:prstClr val="black"/>
                </a:solidFill>
                <a:latin typeface="AR BLANCA" panose="02000000000000000000" pitchFamily="2" charset="0"/>
              </a:rPr>
              <a:t> Tank estará. Observe que mesmo eu tendo replicado um braço robótico, eu tive que alterar duas peças para que o braço fosse até o chão para pegar o carrinho. Nas figuras abaixo é possível observar as alterações que fiz.</a:t>
            </a: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087616" y="6426401"/>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67CDF51-11A0-4A66-B4DE-CB3F1A6F8866}"/>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RocketTank-BraçoRobótico-Julieta-NRF24L01 – 26/12/2021</a:t>
            </a:r>
          </a:p>
        </p:txBody>
      </p:sp>
      <p:pic>
        <p:nvPicPr>
          <p:cNvPr id="5" name="Imagem 4">
            <a:extLst>
              <a:ext uri="{FF2B5EF4-FFF2-40B4-BE49-F238E27FC236}">
                <a16:creationId xmlns:a16="http://schemas.microsoft.com/office/drawing/2014/main" id="{1D0FBE1D-9C06-4056-9FE0-0AA734246310}"/>
              </a:ext>
            </a:extLst>
          </p:cNvPr>
          <p:cNvPicPr>
            <a:picLocks noChangeAspect="1"/>
          </p:cNvPicPr>
          <p:nvPr/>
        </p:nvPicPr>
        <p:blipFill>
          <a:blip r:embed="rId2"/>
          <a:stretch>
            <a:fillRect/>
          </a:stretch>
        </p:blipFill>
        <p:spPr>
          <a:xfrm>
            <a:off x="241938" y="2825417"/>
            <a:ext cx="2998698" cy="3742881"/>
          </a:xfrm>
          <a:prstGeom prst="rect">
            <a:avLst/>
          </a:prstGeom>
        </p:spPr>
      </p:pic>
      <p:pic>
        <p:nvPicPr>
          <p:cNvPr id="8" name="Imagem 7">
            <a:extLst>
              <a:ext uri="{FF2B5EF4-FFF2-40B4-BE49-F238E27FC236}">
                <a16:creationId xmlns:a16="http://schemas.microsoft.com/office/drawing/2014/main" id="{75B11910-9D4A-4D5D-AEC8-8CDB861B57C2}"/>
              </a:ext>
            </a:extLst>
          </p:cNvPr>
          <p:cNvPicPr>
            <a:picLocks noChangeAspect="1"/>
          </p:cNvPicPr>
          <p:nvPr/>
        </p:nvPicPr>
        <p:blipFill>
          <a:blip r:embed="rId3"/>
          <a:stretch>
            <a:fillRect/>
          </a:stretch>
        </p:blipFill>
        <p:spPr>
          <a:xfrm>
            <a:off x="3305929" y="2825417"/>
            <a:ext cx="3381559" cy="3742880"/>
          </a:xfrm>
          <a:prstGeom prst="rect">
            <a:avLst/>
          </a:prstGeom>
        </p:spPr>
      </p:pic>
      <p:sp>
        <p:nvSpPr>
          <p:cNvPr id="2" name="CaixaDeTexto 1">
            <a:extLst>
              <a:ext uri="{FF2B5EF4-FFF2-40B4-BE49-F238E27FC236}">
                <a16:creationId xmlns:a16="http://schemas.microsoft.com/office/drawing/2014/main" id="{70153FD7-4F66-4D33-9302-565A78A4413A}"/>
              </a:ext>
            </a:extLst>
          </p:cNvPr>
          <p:cNvSpPr txBox="1"/>
          <p:nvPr/>
        </p:nvSpPr>
        <p:spPr>
          <a:xfrm>
            <a:off x="6905331" y="2752680"/>
            <a:ext cx="5261383" cy="2092881"/>
          </a:xfrm>
          <a:prstGeom prst="rect">
            <a:avLst/>
          </a:prstGeom>
          <a:noFill/>
        </p:spPr>
        <p:txBody>
          <a:bodyPr wrap="square" rtlCol="0">
            <a:spAutoFit/>
          </a:bodyPr>
          <a:lstStyle/>
          <a:p>
            <a:pPr algn="just"/>
            <a:r>
              <a:rPr lang="pt-BR" sz="2800" dirty="0">
                <a:latin typeface="AR BLANCA" panose="02000000000000000000" pitchFamily="2" charset="0"/>
              </a:rPr>
              <a:t>Na primeira peça (a peça estreita), aumentei ela em 4cm e na segunda acrescentei 2cm a cada um dos três pontos dela. </a:t>
            </a:r>
          </a:p>
          <a:p>
            <a:endParaRPr lang="pt-BR" dirty="0"/>
          </a:p>
        </p:txBody>
      </p:sp>
    </p:spTree>
    <p:extLst>
      <p:ext uri="{BB962C8B-B14F-4D97-AF65-F5344CB8AC3E}">
        <p14:creationId xmlns:p14="http://schemas.microsoft.com/office/powerpoint/2010/main" val="388442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3B5BD7-BC77-414F-AFD1-41653A06AC4D}"/>
              </a:ext>
            </a:extLst>
          </p:cNvPr>
          <p:cNvSpPr>
            <a:spLocks noGrp="1"/>
          </p:cNvSpPr>
          <p:nvPr>
            <p:ph type="title"/>
          </p:nvPr>
        </p:nvSpPr>
        <p:spPr>
          <a:xfrm>
            <a:off x="333026" y="53952"/>
            <a:ext cx="10515600" cy="580448"/>
          </a:xfrm>
        </p:spPr>
        <p:txBody>
          <a:bodyPr>
            <a:noAutofit/>
          </a:bodyPr>
          <a:lstStyle/>
          <a:p>
            <a:r>
              <a:rPr lang="pt-BR" sz="3600" dirty="0"/>
              <a:t>Relação de peças:</a:t>
            </a:r>
          </a:p>
        </p:txBody>
      </p:sp>
      <p:sp>
        <p:nvSpPr>
          <p:cNvPr id="14" name="CaixaDeTexto 13">
            <a:extLst>
              <a:ext uri="{FF2B5EF4-FFF2-40B4-BE49-F238E27FC236}">
                <a16:creationId xmlns:a16="http://schemas.microsoft.com/office/drawing/2014/main" id="{7CC16874-9989-4AE5-AC66-5AB98EE0E425}"/>
              </a:ext>
            </a:extLst>
          </p:cNvPr>
          <p:cNvSpPr txBox="1"/>
          <p:nvPr/>
        </p:nvSpPr>
        <p:spPr>
          <a:xfrm>
            <a:off x="2318153" y="535466"/>
            <a:ext cx="1102866" cy="646331"/>
          </a:xfrm>
          <a:prstGeom prst="rect">
            <a:avLst/>
          </a:prstGeom>
          <a:noFill/>
        </p:spPr>
        <p:txBody>
          <a:bodyPr wrap="square" rtlCol="0">
            <a:spAutoFit/>
          </a:bodyPr>
          <a:lstStyle/>
          <a:p>
            <a:r>
              <a:rPr lang="pt-BR" dirty="0"/>
              <a:t>Placa</a:t>
            </a:r>
          </a:p>
          <a:p>
            <a:r>
              <a:rPr lang="pt-BR" dirty="0"/>
              <a:t>Julieta</a:t>
            </a:r>
          </a:p>
        </p:txBody>
      </p:sp>
      <p:sp>
        <p:nvSpPr>
          <p:cNvPr id="70" name="CaixaDeTexto 69">
            <a:extLst>
              <a:ext uri="{FF2B5EF4-FFF2-40B4-BE49-F238E27FC236}">
                <a16:creationId xmlns:a16="http://schemas.microsoft.com/office/drawing/2014/main" id="{5B3C1576-F3B4-4AE1-9E1D-46FB8B13708E}"/>
              </a:ext>
            </a:extLst>
          </p:cNvPr>
          <p:cNvSpPr txBox="1"/>
          <p:nvPr/>
        </p:nvSpPr>
        <p:spPr>
          <a:xfrm>
            <a:off x="10065520" y="2560240"/>
            <a:ext cx="1021264" cy="923330"/>
          </a:xfrm>
          <a:prstGeom prst="rect">
            <a:avLst/>
          </a:prstGeom>
          <a:noFill/>
        </p:spPr>
        <p:txBody>
          <a:bodyPr wrap="square" rtlCol="0">
            <a:spAutoFit/>
          </a:bodyPr>
          <a:lstStyle/>
          <a:p>
            <a:r>
              <a:rPr lang="pt-BR" dirty="0">
                <a:cs typeface="Times New Roman" panose="02020603050405020304" pitchFamily="18" charset="0"/>
              </a:rPr>
              <a:t>4 Servos</a:t>
            </a:r>
          </a:p>
          <a:p>
            <a:r>
              <a:rPr lang="pt-BR" dirty="0">
                <a:cs typeface="Times New Roman" panose="02020603050405020304" pitchFamily="18" charset="0"/>
              </a:rPr>
              <a:t>motor</a:t>
            </a:r>
          </a:p>
          <a:p>
            <a:r>
              <a:rPr lang="pt-BR" dirty="0">
                <a:cs typeface="Times New Roman" panose="02020603050405020304" pitchFamily="18" charset="0"/>
              </a:rPr>
              <a:t> SG90</a:t>
            </a:r>
          </a:p>
        </p:txBody>
      </p:sp>
      <p:sp>
        <p:nvSpPr>
          <p:cNvPr id="88" name="Seta: para a Direita 87">
            <a:extLst>
              <a:ext uri="{FF2B5EF4-FFF2-40B4-BE49-F238E27FC236}">
                <a16:creationId xmlns:a16="http://schemas.microsoft.com/office/drawing/2014/main" id="{1021EB07-A302-467C-A355-75B352B194E0}"/>
              </a:ext>
            </a:extLst>
          </p:cNvPr>
          <p:cNvSpPr/>
          <p:nvPr/>
        </p:nvSpPr>
        <p:spPr>
          <a:xfrm>
            <a:off x="10848625" y="6384837"/>
            <a:ext cx="862446" cy="33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2">
            <a:extLst>
              <a:ext uri="{FF2B5EF4-FFF2-40B4-BE49-F238E27FC236}">
                <a16:creationId xmlns:a16="http://schemas.microsoft.com/office/drawing/2014/main" id="{6B34DB43-566A-4EE8-B573-6BCAE6856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111" y="2564543"/>
            <a:ext cx="2659516" cy="1497119"/>
          </a:xfrm>
          <a:prstGeom prst="rect">
            <a:avLst/>
          </a:prstGeom>
        </p:spPr>
      </p:pic>
      <p:pic>
        <p:nvPicPr>
          <p:cNvPr id="10" name="Imagem 9">
            <a:extLst>
              <a:ext uri="{FF2B5EF4-FFF2-40B4-BE49-F238E27FC236}">
                <a16:creationId xmlns:a16="http://schemas.microsoft.com/office/drawing/2014/main" id="{4493726F-2265-457A-A40E-FEAB3731F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50" y="2564543"/>
            <a:ext cx="1987109" cy="1987109"/>
          </a:xfrm>
          <a:prstGeom prst="rect">
            <a:avLst/>
          </a:prstGeom>
        </p:spPr>
      </p:pic>
      <p:sp>
        <p:nvSpPr>
          <p:cNvPr id="12" name="CaixaDeTexto 11">
            <a:extLst>
              <a:ext uri="{FF2B5EF4-FFF2-40B4-BE49-F238E27FC236}">
                <a16:creationId xmlns:a16="http://schemas.microsoft.com/office/drawing/2014/main" id="{1A2B3D02-57B2-4E4C-A0F2-00648F8B07B0}"/>
              </a:ext>
            </a:extLst>
          </p:cNvPr>
          <p:cNvSpPr txBox="1"/>
          <p:nvPr/>
        </p:nvSpPr>
        <p:spPr>
          <a:xfrm>
            <a:off x="2320449" y="2564543"/>
            <a:ext cx="942818" cy="646331"/>
          </a:xfrm>
          <a:prstGeom prst="rect">
            <a:avLst/>
          </a:prstGeom>
          <a:noFill/>
        </p:spPr>
        <p:txBody>
          <a:bodyPr wrap="square" rtlCol="0">
            <a:spAutoFit/>
          </a:bodyPr>
          <a:lstStyle/>
          <a:p>
            <a:r>
              <a:rPr lang="pt-BR" dirty="0"/>
              <a:t>Arduino Nano</a:t>
            </a:r>
          </a:p>
        </p:txBody>
      </p:sp>
      <p:pic>
        <p:nvPicPr>
          <p:cNvPr id="18" name="Imagem 17">
            <a:extLst>
              <a:ext uri="{FF2B5EF4-FFF2-40B4-BE49-F238E27FC236}">
                <a16:creationId xmlns:a16="http://schemas.microsoft.com/office/drawing/2014/main" id="{BBEA0710-0640-4331-9AD3-322F847725C2}"/>
              </a:ext>
            </a:extLst>
          </p:cNvPr>
          <p:cNvPicPr>
            <a:picLocks noChangeAspect="1"/>
          </p:cNvPicPr>
          <p:nvPr/>
        </p:nvPicPr>
        <p:blipFill>
          <a:blip r:embed="rId4"/>
          <a:stretch>
            <a:fillRect/>
          </a:stretch>
        </p:blipFill>
        <p:spPr>
          <a:xfrm>
            <a:off x="177545" y="4775884"/>
            <a:ext cx="2050565" cy="1713670"/>
          </a:xfrm>
          <a:prstGeom prst="rect">
            <a:avLst/>
          </a:prstGeom>
        </p:spPr>
      </p:pic>
      <p:pic>
        <p:nvPicPr>
          <p:cNvPr id="21" name="Imagem 20">
            <a:extLst>
              <a:ext uri="{FF2B5EF4-FFF2-40B4-BE49-F238E27FC236}">
                <a16:creationId xmlns:a16="http://schemas.microsoft.com/office/drawing/2014/main" id="{B49D54D8-8CF8-4AB8-A5D3-A9B5043E2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181" y="2564543"/>
            <a:ext cx="1965510" cy="1987109"/>
          </a:xfrm>
          <a:prstGeom prst="rect">
            <a:avLst/>
          </a:prstGeom>
        </p:spPr>
      </p:pic>
      <p:sp>
        <p:nvSpPr>
          <p:cNvPr id="26" name="CaixaDeTexto 25">
            <a:extLst>
              <a:ext uri="{FF2B5EF4-FFF2-40B4-BE49-F238E27FC236}">
                <a16:creationId xmlns:a16="http://schemas.microsoft.com/office/drawing/2014/main" id="{0BED21EF-9ABF-49F4-8DB5-BE30132C52AA}"/>
              </a:ext>
            </a:extLst>
          </p:cNvPr>
          <p:cNvSpPr txBox="1"/>
          <p:nvPr/>
        </p:nvSpPr>
        <p:spPr>
          <a:xfrm>
            <a:off x="2281490" y="4775884"/>
            <a:ext cx="1267691" cy="646331"/>
          </a:xfrm>
          <a:prstGeom prst="rect">
            <a:avLst/>
          </a:prstGeom>
          <a:noFill/>
        </p:spPr>
        <p:txBody>
          <a:bodyPr wrap="square" rtlCol="0">
            <a:spAutoFit/>
          </a:bodyPr>
          <a:lstStyle/>
          <a:p>
            <a:r>
              <a:rPr lang="pt-BR" dirty="0"/>
              <a:t>2 Módulos</a:t>
            </a:r>
          </a:p>
          <a:p>
            <a:r>
              <a:rPr lang="pt-BR" dirty="0"/>
              <a:t>NRF24L01</a:t>
            </a:r>
          </a:p>
        </p:txBody>
      </p:sp>
      <p:sp>
        <p:nvSpPr>
          <p:cNvPr id="27" name="CaixaDeTexto 26">
            <a:extLst>
              <a:ext uri="{FF2B5EF4-FFF2-40B4-BE49-F238E27FC236}">
                <a16:creationId xmlns:a16="http://schemas.microsoft.com/office/drawing/2014/main" id="{14B714B0-9A21-456B-992D-C3C2876F8897}"/>
              </a:ext>
            </a:extLst>
          </p:cNvPr>
          <p:cNvSpPr txBox="1"/>
          <p:nvPr/>
        </p:nvSpPr>
        <p:spPr>
          <a:xfrm>
            <a:off x="5730346" y="2615736"/>
            <a:ext cx="1611765" cy="646331"/>
          </a:xfrm>
          <a:prstGeom prst="rect">
            <a:avLst/>
          </a:prstGeom>
          <a:noFill/>
        </p:spPr>
        <p:txBody>
          <a:bodyPr wrap="square" rtlCol="0">
            <a:spAutoFit/>
          </a:bodyPr>
          <a:lstStyle/>
          <a:p>
            <a:r>
              <a:rPr lang="pt-BR" dirty="0"/>
              <a:t>2 Adaptadores</a:t>
            </a:r>
          </a:p>
          <a:p>
            <a:r>
              <a:rPr lang="pt-BR" dirty="0"/>
              <a:t>para NRF24L01</a:t>
            </a:r>
          </a:p>
        </p:txBody>
      </p:sp>
      <p:sp>
        <p:nvSpPr>
          <p:cNvPr id="28" name="CaixaDeTexto 27">
            <a:extLst>
              <a:ext uri="{FF2B5EF4-FFF2-40B4-BE49-F238E27FC236}">
                <a16:creationId xmlns:a16="http://schemas.microsoft.com/office/drawing/2014/main" id="{13884079-EB47-4A26-B9AB-2EAB5AED2D2F}"/>
              </a:ext>
            </a:extLst>
          </p:cNvPr>
          <p:cNvSpPr txBox="1"/>
          <p:nvPr/>
        </p:nvSpPr>
        <p:spPr>
          <a:xfrm>
            <a:off x="5204594" y="4826445"/>
            <a:ext cx="1038813" cy="646331"/>
          </a:xfrm>
          <a:prstGeom prst="rect">
            <a:avLst/>
          </a:prstGeom>
          <a:noFill/>
        </p:spPr>
        <p:txBody>
          <a:bodyPr wrap="square" rtlCol="0">
            <a:spAutoFit/>
          </a:bodyPr>
          <a:lstStyle/>
          <a:p>
            <a:r>
              <a:rPr lang="pt-BR" dirty="0"/>
              <a:t>3</a:t>
            </a:r>
          </a:p>
          <a:p>
            <a:r>
              <a:rPr lang="pt-BR" dirty="0"/>
              <a:t>Joysticks</a:t>
            </a:r>
          </a:p>
        </p:txBody>
      </p:sp>
      <p:pic>
        <p:nvPicPr>
          <p:cNvPr id="9" name="Imagem 8">
            <a:extLst>
              <a:ext uri="{FF2B5EF4-FFF2-40B4-BE49-F238E27FC236}">
                <a16:creationId xmlns:a16="http://schemas.microsoft.com/office/drawing/2014/main" id="{B8D962E7-1E6F-4CD6-B395-731EA1AAD2B9}"/>
              </a:ext>
            </a:extLst>
          </p:cNvPr>
          <p:cNvPicPr>
            <a:picLocks noChangeAspect="1"/>
          </p:cNvPicPr>
          <p:nvPr/>
        </p:nvPicPr>
        <p:blipFill>
          <a:blip r:embed="rId6"/>
          <a:stretch>
            <a:fillRect/>
          </a:stretch>
        </p:blipFill>
        <p:spPr>
          <a:xfrm>
            <a:off x="211872" y="559296"/>
            <a:ext cx="1987110" cy="1847861"/>
          </a:xfrm>
          <a:prstGeom prst="rect">
            <a:avLst/>
          </a:prstGeom>
        </p:spPr>
      </p:pic>
      <p:pic>
        <p:nvPicPr>
          <p:cNvPr id="16" name="Imagem 15">
            <a:extLst>
              <a:ext uri="{FF2B5EF4-FFF2-40B4-BE49-F238E27FC236}">
                <a16:creationId xmlns:a16="http://schemas.microsoft.com/office/drawing/2014/main" id="{5E55D512-FFBD-4C09-9348-E7F6BC617B15}"/>
              </a:ext>
            </a:extLst>
          </p:cNvPr>
          <p:cNvPicPr>
            <a:picLocks noChangeAspect="1"/>
          </p:cNvPicPr>
          <p:nvPr/>
        </p:nvPicPr>
        <p:blipFill>
          <a:blip r:embed="rId7"/>
          <a:stretch>
            <a:fillRect/>
          </a:stretch>
        </p:blipFill>
        <p:spPr>
          <a:xfrm>
            <a:off x="3549181" y="4849179"/>
            <a:ext cx="1611765" cy="1640375"/>
          </a:xfrm>
          <a:prstGeom prst="rect">
            <a:avLst/>
          </a:prstGeom>
        </p:spPr>
      </p:pic>
      <p:pic>
        <p:nvPicPr>
          <p:cNvPr id="19" name="Imagem 18">
            <a:extLst>
              <a:ext uri="{FF2B5EF4-FFF2-40B4-BE49-F238E27FC236}">
                <a16:creationId xmlns:a16="http://schemas.microsoft.com/office/drawing/2014/main" id="{FD78DDEF-8CA0-485A-ABC1-E0A8901769CF}"/>
              </a:ext>
            </a:extLst>
          </p:cNvPr>
          <p:cNvPicPr>
            <a:picLocks noChangeAspect="1"/>
          </p:cNvPicPr>
          <p:nvPr/>
        </p:nvPicPr>
        <p:blipFill>
          <a:blip r:embed="rId8"/>
          <a:stretch>
            <a:fillRect/>
          </a:stretch>
        </p:blipFill>
        <p:spPr>
          <a:xfrm>
            <a:off x="3540191" y="590562"/>
            <a:ext cx="2156625" cy="1706203"/>
          </a:xfrm>
          <a:prstGeom prst="rect">
            <a:avLst/>
          </a:prstGeom>
        </p:spPr>
      </p:pic>
      <p:sp>
        <p:nvSpPr>
          <p:cNvPr id="30" name="CaixaDeTexto 29">
            <a:extLst>
              <a:ext uri="{FF2B5EF4-FFF2-40B4-BE49-F238E27FC236}">
                <a16:creationId xmlns:a16="http://schemas.microsoft.com/office/drawing/2014/main" id="{5207568C-0A7B-4B05-A29A-216743FB3C02}"/>
              </a:ext>
            </a:extLst>
          </p:cNvPr>
          <p:cNvSpPr txBox="1"/>
          <p:nvPr/>
        </p:nvSpPr>
        <p:spPr>
          <a:xfrm>
            <a:off x="5910547" y="608761"/>
            <a:ext cx="1008308" cy="1200329"/>
          </a:xfrm>
          <a:prstGeom prst="rect">
            <a:avLst/>
          </a:prstGeom>
          <a:noFill/>
        </p:spPr>
        <p:txBody>
          <a:bodyPr wrap="square" rtlCol="0">
            <a:spAutoFit/>
          </a:bodyPr>
          <a:lstStyle/>
          <a:p>
            <a:r>
              <a:rPr lang="pt-BR" dirty="0" err="1"/>
              <a:t>Shield</a:t>
            </a:r>
            <a:r>
              <a:rPr lang="pt-BR" dirty="0"/>
              <a:t> Sensor Nano V3.0</a:t>
            </a:r>
          </a:p>
        </p:txBody>
      </p:sp>
      <p:pic>
        <p:nvPicPr>
          <p:cNvPr id="31" name="Imagem 30">
            <a:extLst>
              <a:ext uri="{FF2B5EF4-FFF2-40B4-BE49-F238E27FC236}">
                <a16:creationId xmlns:a16="http://schemas.microsoft.com/office/drawing/2014/main" id="{EBC4CF3F-5B7A-4FB3-853A-D5B6EF55A7D1}"/>
              </a:ext>
            </a:extLst>
          </p:cNvPr>
          <p:cNvPicPr>
            <a:picLocks noChangeAspect="1"/>
          </p:cNvPicPr>
          <p:nvPr/>
        </p:nvPicPr>
        <p:blipFill>
          <a:blip r:embed="rId9"/>
          <a:stretch>
            <a:fillRect/>
          </a:stretch>
        </p:blipFill>
        <p:spPr>
          <a:xfrm>
            <a:off x="9236859" y="4929758"/>
            <a:ext cx="1611766" cy="1405921"/>
          </a:xfrm>
          <a:prstGeom prst="rect">
            <a:avLst/>
          </a:prstGeom>
        </p:spPr>
      </p:pic>
      <p:pic>
        <p:nvPicPr>
          <p:cNvPr id="32" name="Imagem 31">
            <a:extLst>
              <a:ext uri="{FF2B5EF4-FFF2-40B4-BE49-F238E27FC236}">
                <a16:creationId xmlns:a16="http://schemas.microsoft.com/office/drawing/2014/main" id="{57FD5631-B509-4DA1-91A1-7DF9BB4FBA56}"/>
              </a:ext>
            </a:extLst>
          </p:cNvPr>
          <p:cNvPicPr>
            <a:picLocks noChangeAspect="1"/>
          </p:cNvPicPr>
          <p:nvPr/>
        </p:nvPicPr>
        <p:blipFill>
          <a:blip r:embed="rId10"/>
          <a:stretch>
            <a:fillRect/>
          </a:stretch>
        </p:blipFill>
        <p:spPr>
          <a:xfrm>
            <a:off x="6227962" y="4874872"/>
            <a:ext cx="2104527" cy="1588988"/>
          </a:xfrm>
          <a:prstGeom prst="rect">
            <a:avLst/>
          </a:prstGeom>
        </p:spPr>
      </p:pic>
      <p:sp>
        <p:nvSpPr>
          <p:cNvPr id="33" name="CaixaDeTexto 32">
            <a:extLst>
              <a:ext uri="{FF2B5EF4-FFF2-40B4-BE49-F238E27FC236}">
                <a16:creationId xmlns:a16="http://schemas.microsoft.com/office/drawing/2014/main" id="{55E109D3-C0D0-4906-83D9-AA74331F2CAF}"/>
              </a:ext>
            </a:extLst>
          </p:cNvPr>
          <p:cNvSpPr txBox="1"/>
          <p:nvPr/>
        </p:nvSpPr>
        <p:spPr>
          <a:xfrm>
            <a:off x="10921857" y="4874872"/>
            <a:ext cx="10925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Caixa para 6 pilhas AA</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sp>
        <p:nvSpPr>
          <p:cNvPr id="34" name="CaixaDeTexto 33">
            <a:extLst>
              <a:ext uri="{FF2B5EF4-FFF2-40B4-BE49-F238E27FC236}">
                <a16:creationId xmlns:a16="http://schemas.microsoft.com/office/drawing/2014/main" id="{D1B71541-405D-4933-B5FC-5D2BFE02D88E}"/>
              </a:ext>
            </a:extLst>
          </p:cNvPr>
          <p:cNvSpPr txBox="1"/>
          <p:nvPr/>
        </p:nvSpPr>
        <p:spPr>
          <a:xfrm>
            <a:off x="8417430" y="4900566"/>
            <a:ext cx="85536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Caixa para 3 pilhas AA</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22" name="Imagem 21">
            <a:extLst>
              <a:ext uri="{FF2B5EF4-FFF2-40B4-BE49-F238E27FC236}">
                <a16:creationId xmlns:a16="http://schemas.microsoft.com/office/drawing/2014/main" id="{CC824134-F0D3-4FE5-AE98-BD69D9729D3B}"/>
              </a:ext>
            </a:extLst>
          </p:cNvPr>
          <p:cNvPicPr>
            <a:picLocks noChangeAspect="1"/>
          </p:cNvPicPr>
          <p:nvPr/>
        </p:nvPicPr>
        <p:blipFill>
          <a:blip r:embed="rId11"/>
          <a:stretch>
            <a:fillRect/>
          </a:stretch>
        </p:blipFill>
        <p:spPr>
          <a:xfrm>
            <a:off x="7407138" y="608761"/>
            <a:ext cx="2167890" cy="1702335"/>
          </a:xfrm>
          <a:prstGeom prst="rect">
            <a:avLst/>
          </a:prstGeom>
        </p:spPr>
      </p:pic>
      <p:sp>
        <p:nvSpPr>
          <p:cNvPr id="24" name="CaixaDeTexto 23">
            <a:extLst>
              <a:ext uri="{FF2B5EF4-FFF2-40B4-BE49-F238E27FC236}">
                <a16:creationId xmlns:a16="http://schemas.microsoft.com/office/drawing/2014/main" id="{10EB92D6-9C6B-4CA6-8BFF-17E3CF6DF842}"/>
              </a:ext>
            </a:extLst>
          </p:cNvPr>
          <p:cNvSpPr txBox="1"/>
          <p:nvPr/>
        </p:nvSpPr>
        <p:spPr>
          <a:xfrm>
            <a:off x="9743917" y="612322"/>
            <a:ext cx="128674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Plataforma </a:t>
            </a:r>
            <a:r>
              <a:rPr kumimoji="0" lang="pt-BR" b="0" i="0" u="none" strike="noStrike" kern="1200" cap="none" spc="0" normalizeH="0" baseline="0" noProof="0" dirty="0" err="1">
                <a:ln>
                  <a:noFill/>
                </a:ln>
                <a:solidFill>
                  <a:prstClr val="black"/>
                </a:solidFill>
                <a:effectLst/>
                <a:uLnTx/>
                <a:uFillTx/>
                <a:ea typeface="+mn-ea"/>
                <a:cs typeface="Times New Roman" panose="02020603050405020304" pitchFamily="18" charset="0"/>
              </a:rPr>
              <a:t>Rocket</a:t>
            </a: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 Tank com o kit </a:t>
            </a:r>
            <a:r>
              <a:rPr kumimoji="0" lang="pt-BR" b="0" i="0" u="none" strike="noStrike" kern="1200" cap="none" spc="0" normalizeH="0" baseline="0" noProof="0" dirty="0" err="1">
                <a:ln>
                  <a:noFill/>
                </a:ln>
                <a:solidFill>
                  <a:prstClr val="black"/>
                </a:solidFill>
                <a:effectLst/>
                <a:uLnTx/>
                <a:uFillTx/>
                <a:ea typeface="+mn-ea"/>
                <a:cs typeface="Times New Roman" panose="02020603050405020304" pitchFamily="18" charset="0"/>
              </a:rPr>
              <a:t>expan</a:t>
            </a:r>
            <a:r>
              <a:rPr lang="pt-BR" dirty="0">
                <a:solidFill>
                  <a:prstClr val="black"/>
                </a:solidFill>
                <a:cs typeface="Times New Roman" panose="02020603050405020304" pitchFamily="18" charset="0"/>
              </a:rPr>
              <a:t>são</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spTree>
    <p:extLst>
      <p:ext uri="{BB962C8B-B14F-4D97-AF65-F5344CB8AC3E}">
        <p14:creationId xmlns:p14="http://schemas.microsoft.com/office/powerpoint/2010/main" val="2754884872"/>
      </p:ext>
    </p:extLst>
  </p:cSld>
  <p:clrMapOvr>
    <a:masterClrMapping/>
  </p:clrMapOvr>
  <mc:AlternateContent xmlns:mc="http://schemas.openxmlformats.org/markup-compatibility/2006" xmlns:p14="http://schemas.microsoft.com/office/powerpoint/2010/main">
    <mc:Choice Requires="p14">
      <p:transition spd="slow" p14:dur="2000" advTm="4882"/>
    </mc:Choice>
    <mc:Fallback xmlns="">
      <p:transition spd="slow" advTm="48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3B5BD7-BC77-414F-AFD1-41653A06AC4D}"/>
              </a:ext>
            </a:extLst>
          </p:cNvPr>
          <p:cNvSpPr>
            <a:spLocks noGrp="1"/>
          </p:cNvSpPr>
          <p:nvPr>
            <p:ph type="title"/>
          </p:nvPr>
        </p:nvSpPr>
        <p:spPr>
          <a:xfrm>
            <a:off x="333026" y="53952"/>
            <a:ext cx="10515600" cy="580448"/>
          </a:xfrm>
        </p:spPr>
        <p:txBody>
          <a:bodyPr>
            <a:noAutofit/>
          </a:bodyPr>
          <a:lstStyle/>
          <a:p>
            <a:r>
              <a:rPr lang="pt-BR" sz="3600" dirty="0"/>
              <a:t>Relação de peças:</a:t>
            </a:r>
          </a:p>
        </p:txBody>
      </p:sp>
      <p:sp>
        <p:nvSpPr>
          <p:cNvPr id="88" name="Seta: para a Direita 87">
            <a:extLst>
              <a:ext uri="{FF2B5EF4-FFF2-40B4-BE49-F238E27FC236}">
                <a16:creationId xmlns:a16="http://schemas.microsoft.com/office/drawing/2014/main" id="{1021EB07-A302-467C-A355-75B352B194E0}"/>
              </a:ext>
            </a:extLst>
          </p:cNvPr>
          <p:cNvSpPr/>
          <p:nvPr/>
        </p:nvSpPr>
        <p:spPr>
          <a:xfrm>
            <a:off x="10848625" y="6384837"/>
            <a:ext cx="862446" cy="33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Imagem 23">
            <a:extLst>
              <a:ext uri="{FF2B5EF4-FFF2-40B4-BE49-F238E27FC236}">
                <a16:creationId xmlns:a16="http://schemas.microsoft.com/office/drawing/2014/main" id="{4FF7D68F-9637-4BD6-8DAC-A166D2072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062" y="637499"/>
            <a:ext cx="1475098" cy="1106324"/>
          </a:xfrm>
          <a:prstGeom prst="rect">
            <a:avLst/>
          </a:prstGeom>
        </p:spPr>
      </p:pic>
      <p:sp>
        <p:nvSpPr>
          <p:cNvPr id="25" name="CaixaDeTexto 24">
            <a:extLst>
              <a:ext uri="{FF2B5EF4-FFF2-40B4-BE49-F238E27FC236}">
                <a16:creationId xmlns:a16="http://schemas.microsoft.com/office/drawing/2014/main" id="{DB3CE9BD-6029-4E57-938F-9BE9E71AB37D}"/>
              </a:ext>
            </a:extLst>
          </p:cNvPr>
          <p:cNvSpPr txBox="1"/>
          <p:nvPr/>
        </p:nvSpPr>
        <p:spPr>
          <a:xfrm>
            <a:off x="5906642" y="594535"/>
            <a:ext cx="8417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Fêmea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 P4</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32" name="Imagem 31">
            <a:extLst>
              <a:ext uri="{FF2B5EF4-FFF2-40B4-BE49-F238E27FC236}">
                <a16:creationId xmlns:a16="http://schemas.microsoft.com/office/drawing/2014/main" id="{7A87B4DA-8C85-4FC4-B417-97519FE10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456212" y="1903080"/>
            <a:ext cx="1299135" cy="1200329"/>
          </a:xfrm>
          <a:prstGeom prst="rect">
            <a:avLst/>
          </a:prstGeom>
        </p:spPr>
      </p:pic>
      <p:sp>
        <p:nvSpPr>
          <p:cNvPr id="33" name="CaixaDeTexto 32">
            <a:extLst>
              <a:ext uri="{FF2B5EF4-FFF2-40B4-BE49-F238E27FC236}">
                <a16:creationId xmlns:a16="http://schemas.microsoft.com/office/drawing/2014/main" id="{F8A842A1-CC69-42E8-9ED4-F61CD3745F4B}"/>
              </a:ext>
            </a:extLst>
          </p:cNvPr>
          <p:cNvSpPr txBox="1"/>
          <p:nvPr/>
        </p:nvSpPr>
        <p:spPr>
          <a:xfrm>
            <a:off x="6755347" y="1856696"/>
            <a:ext cx="102604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Jumper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macho/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fêmea</a:t>
            </a:r>
          </a:p>
        </p:txBody>
      </p:sp>
      <p:sp>
        <p:nvSpPr>
          <p:cNvPr id="31" name="CaixaDeTexto 30">
            <a:extLst>
              <a:ext uri="{FF2B5EF4-FFF2-40B4-BE49-F238E27FC236}">
                <a16:creationId xmlns:a16="http://schemas.microsoft.com/office/drawing/2014/main" id="{E5F7A76F-501B-4B8C-B564-8ACFDADB2987}"/>
              </a:ext>
            </a:extLst>
          </p:cNvPr>
          <p:cNvSpPr txBox="1"/>
          <p:nvPr/>
        </p:nvSpPr>
        <p:spPr>
          <a:xfrm>
            <a:off x="4578169" y="1846266"/>
            <a:ext cx="1026045" cy="923330"/>
          </a:xfrm>
          <a:prstGeom prst="rect">
            <a:avLst/>
          </a:prstGeom>
          <a:noFill/>
        </p:spPr>
        <p:txBody>
          <a:bodyPr wrap="square" rtlCol="0">
            <a:spAutoFit/>
          </a:bodyPr>
          <a:lstStyle/>
          <a:p>
            <a:r>
              <a:rPr lang="pt-BR" dirty="0"/>
              <a:t>Jumper</a:t>
            </a:r>
          </a:p>
          <a:p>
            <a:r>
              <a:rPr lang="pt-BR" dirty="0"/>
              <a:t>macho/</a:t>
            </a:r>
          </a:p>
          <a:p>
            <a:r>
              <a:rPr lang="pt-BR" dirty="0"/>
              <a:t>macho</a:t>
            </a:r>
          </a:p>
        </p:txBody>
      </p:sp>
      <p:pic>
        <p:nvPicPr>
          <p:cNvPr id="45" name="Imagem 44">
            <a:extLst>
              <a:ext uri="{FF2B5EF4-FFF2-40B4-BE49-F238E27FC236}">
                <a16:creationId xmlns:a16="http://schemas.microsoft.com/office/drawing/2014/main" id="{D9293B47-E931-4807-9D6E-ED67B49E2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70" y="1899122"/>
            <a:ext cx="1464509" cy="1244489"/>
          </a:xfrm>
          <a:prstGeom prst="rect">
            <a:avLst/>
          </a:prstGeom>
        </p:spPr>
      </p:pic>
      <p:sp>
        <p:nvSpPr>
          <p:cNvPr id="47" name="CaixaDeTexto 46">
            <a:extLst>
              <a:ext uri="{FF2B5EF4-FFF2-40B4-BE49-F238E27FC236}">
                <a16:creationId xmlns:a16="http://schemas.microsoft.com/office/drawing/2014/main" id="{8DB7B1E0-E7CD-40AE-B18C-5C7FA125EDB5}"/>
              </a:ext>
            </a:extLst>
          </p:cNvPr>
          <p:cNvSpPr txBox="1"/>
          <p:nvPr/>
        </p:nvSpPr>
        <p:spPr>
          <a:xfrm>
            <a:off x="1717784" y="1894663"/>
            <a:ext cx="112470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Mini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err="1">
                <a:ln>
                  <a:noFill/>
                </a:ln>
                <a:solidFill>
                  <a:prstClr val="black"/>
                </a:solidFill>
                <a:effectLst/>
                <a:uLnTx/>
                <a:uFillTx/>
                <a:ea typeface="+mn-ea"/>
                <a:cs typeface="Times New Roman" panose="02020603050405020304" pitchFamily="18" charset="0"/>
              </a:rPr>
              <a:t>Proto</a:t>
            </a: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board</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170 furos</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20" name="Imagem 19">
            <a:extLst>
              <a:ext uri="{FF2B5EF4-FFF2-40B4-BE49-F238E27FC236}">
                <a16:creationId xmlns:a16="http://schemas.microsoft.com/office/drawing/2014/main" id="{106FAC90-0E4B-4D42-980D-08BBAF3300B5}"/>
              </a:ext>
            </a:extLst>
          </p:cNvPr>
          <p:cNvPicPr>
            <a:picLocks noChangeAspect="1"/>
          </p:cNvPicPr>
          <p:nvPr/>
        </p:nvPicPr>
        <p:blipFill>
          <a:blip r:embed="rId5"/>
          <a:stretch>
            <a:fillRect/>
          </a:stretch>
        </p:blipFill>
        <p:spPr>
          <a:xfrm>
            <a:off x="7775458" y="1901230"/>
            <a:ext cx="820921" cy="1184855"/>
          </a:xfrm>
          <a:prstGeom prst="rect">
            <a:avLst/>
          </a:prstGeom>
        </p:spPr>
      </p:pic>
      <p:sp>
        <p:nvSpPr>
          <p:cNvPr id="22" name="CaixaDeTexto 21">
            <a:extLst>
              <a:ext uri="{FF2B5EF4-FFF2-40B4-BE49-F238E27FC236}">
                <a16:creationId xmlns:a16="http://schemas.microsoft.com/office/drawing/2014/main" id="{7FF8E3AA-F233-4B84-9CA6-A6B83AAA7B55}"/>
              </a:ext>
            </a:extLst>
          </p:cNvPr>
          <p:cNvSpPr txBox="1"/>
          <p:nvPr/>
        </p:nvSpPr>
        <p:spPr>
          <a:xfrm>
            <a:off x="8656784" y="1828766"/>
            <a:ext cx="1331821" cy="1200329"/>
          </a:xfrm>
          <a:prstGeom prst="rect">
            <a:avLst/>
          </a:prstGeom>
          <a:noFill/>
        </p:spPr>
        <p:txBody>
          <a:bodyPr wrap="square" rtlCol="0">
            <a:spAutoFit/>
          </a:bodyPr>
          <a:lstStyle/>
          <a:p>
            <a:r>
              <a:rPr lang="pt-BR" dirty="0"/>
              <a:t>Chaves liga/desliga</a:t>
            </a:r>
          </a:p>
          <a:p>
            <a:r>
              <a:rPr lang="pt-BR" dirty="0"/>
              <a:t>2 </a:t>
            </a:r>
            <a:r>
              <a:rPr lang="pt-BR" dirty="0" err="1"/>
              <a:t>pólos</a:t>
            </a:r>
            <a:r>
              <a:rPr lang="pt-BR" dirty="0"/>
              <a:t> por</a:t>
            </a:r>
          </a:p>
          <a:p>
            <a:r>
              <a:rPr lang="pt-BR" dirty="0"/>
              <a:t>2 posições</a:t>
            </a:r>
          </a:p>
        </p:txBody>
      </p:sp>
      <p:pic>
        <p:nvPicPr>
          <p:cNvPr id="4" name="Imagem 3">
            <a:extLst>
              <a:ext uri="{FF2B5EF4-FFF2-40B4-BE49-F238E27FC236}">
                <a16:creationId xmlns:a16="http://schemas.microsoft.com/office/drawing/2014/main" id="{36752AC1-E6BA-400C-B0BB-65BC7ADE3A42}"/>
              </a:ext>
            </a:extLst>
          </p:cNvPr>
          <p:cNvPicPr>
            <a:picLocks noChangeAspect="1"/>
          </p:cNvPicPr>
          <p:nvPr/>
        </p:nvPicPr>
        <p:blipFill>
          <a:blip r:embed="rId6"/>
          <a:stretch>
            <a:fillRect/>
          </a:stretch>
        </p:blipFill>
        <p:spPr>
          <a:xfrm>
            <a:off x="220411" y="3295244"/>
            <a:ext cx="1652407" cy="1656527"/>
          </a:xfrm>
          <a:prstGeom prst="rect">
            <a:avLst/>
          </a:prstGeom>
        </p:spPr>
      </p:pic>
      <p:sp>
        <p:nvSpPr>
          <p:cNvPr id="5" name="CaixaDeTexto 4">
            <a:extLst>
              <a:ext uri="{FF2B5EF4-FFF2-40B4-BE49-F238E27FC236}">
                <a16:creationId xmlns:a16="http://schemas.microsoft.com/office/drawing/2014/main" id="{FD188D99-798F-4C93-A3E4-379AF659FE8A}"/>
              </a:ext>
            </a:extLst>
          </p:cNvPr>
          <p:cNvSpPr txBox="1"/>
          <p:nvPr/>
        </p:nvSpPr>
        <p:spPr>
          <a:xfrm>
            <a:off x="1936133" y="3202271"/>
            <a:ext cx="997527" cy="646331"/>
          </a:xfrm>
          <a:prstGeom prst="rect">
            <a:avLst/>
          </a:prstGeom>
          <a:noFill/>
        </p:spPr>
        <p:txBody>
          <a:bodyPr wrap="square" rtlCol="0">
            <a:spAutoFit/>
          </a:bodyPr>
          <a:lstStyle/>
          <a:p>
            <a:r>
              <a:rPr lang="pt-BR" dirty="0"/>
              <a:t>Diodo</a:t>
            </a:r>
          </a:p>
          <a:p>
            <a:r>
              <a:rPr lang="pt-BR" dirty="0"/>
              <a:t>1N4007</a:t>
            </a:r>
          </a:p>
        </p:txBody>
      </p:sp>
      <p:pic>
        <p:nvPicPr>
          <p:cNvPr id="14" name="Imagem 13">
            <a:extLst>
              <a:ext uri="{FF2B5EF4-FFF2-40B4-BE49-F238E27FC236}">
                <a16:creationId xmlns:a16="http://schemas.microsoft.com/office/drawing/2014/main" id="{086A52E5-D6D3-4FD2-826C-31FD1992764F}"/>
              </a:ext>
            </a:extLst>
          </p:cNvPr>
          <p:cNvPicPr>
            <a:picLocks noChangeAspect="1"/>
          </p:cNvPicPr>
          <p:nvPr/>
        </p:nvPicPr>
        <p:blipFill>
          <a:blip r:embed="rId7"/>
          <a:stretch>
            <a:fillRect/>
          </a:stretch>
        </p:blipFill>
        <p:spPr>
          <a:xfrm>
            <a:off x="2809658" y="3295244"/>
            <a:ext cx="1656527" cy="1656527"/>
          </a:xfrm>
          <a:prstGeom prst="rect">
            <a:avLst/>
          </a:prstGeom>
        </p:spPr>
      </p:pic>
      <p:sp>
        <p:nvSpPr>
          <p:cNvPr id="36" name="CaixaDeTexto 35">
            <a:extLst>
              <a:ext uri="{FF2B5EF4-FFF2-40B4-BE49-F238E27FC236}">
                <a16:creationId xmlns:a16="http://schemas.microsoft.com/office/drawing/2014/main" id="{6B717566-34EB-44FC-B336-FD72B04383B7}"/>
              </a:ext>
            </a:extLst>
          </p:cNvPr>
          <p:cNvSpPr txBox="1"/>
          <p:nvPr/>
        </p:nvSpPr>
        <p:spPr>
          <a:xfrm>
            <a:off x="4578169" y="3234544"/>
            <a:ext cx="997527" cy="1477328"/>
          </a:xfrm>
          <a:prstGeom prst="rect">
            <a:avLst/>
          </a:prstGeom>
          <a:noFill/>
        </p:spPr>
        <p:txBody>
          <a:bodyPr wrap="square" rtlCol="0">
            <a:spAutoFit/>
          </a:bodyPr>
          <a:lstStyle/>
          <a:p>
            <a:r>
              <a:rPr lang="pt-BR" dirty="0"/>
              <a:t>8 leds brancos alto brilho 5mm</a:t>
            </a:r>
          </a:p>
        </p:txBody>
      </p:sp>
      <p:pic>
        <p:nvPicPr>
          <p:cNvPr id="16" name="Imagem 15">
            <a:extLst>
              <a:ext uri="{FF2B5EF4-FFF2-40B4-BE49-F238E27FC236}">
                <a16:creationId xmlns:a16="http://schemas.microsoft.com/office/drawing/2014/main" id="{2C59A80D-70EB-453B-83AE-38A794473B24}"/>
              </a:ext>
            </a:extLst>
          </p:cNvPr>
          <p:cNvPicPr>
            <a:picLocks noChangeAspect="1"/>
          </p:cNvPicPr>
          <p:nvPr/>
        </p:nvPicPr>
        <p:blipFill>
          <a:blip r:embed="rId8"/>
          <a:stretch>
            <a:fillRect/>
          </a:stretch>
        </p:blipFill>
        <p:spPr>
          <a:xfrm>
            <a:off x="5440990" y="3311912"/>
            <a:ext cx="1623189" cy="1623189"/>
          </a:xfrm>
          <a:prstGeom prst="rect">
            <a:avLst/>
          </a:prstGeom>
        </p:spPr>
      </p:pic>
      <p:sp>
        <p:nvSpPr>
          <p:cNvPr id="38" name="CaixaDeTexto 37">
            <a:extLst>
              <a:ext uri="{FF2B5EF4-FFF2-40B4-BE49-F238E27FC236}">
                <a16:creationId xmlns:a16="http://schemas.microsoft.com/office/drawing/2014/main" id="{3AF0D0C1-9C30-491F-AC42-0427CA2F00E2}"/>
              </a:ext>
            </a:extLst>
          </p:cNvPr>
          <p:cNvSpPr txBox="1"/>
          <p:nvPr/>
        </p:nvSpPr>
        <p:spPr>
          <a:xfrm>
            <a:off x="7141609" y="3291817"/>
            <a:ext cx="1210054" cy="1200329"/>
          </a:xfrm>
          <a:prstGeom prst="rect">
            <a:avLst/>
          </a:prstGeom>
          <a:noFill/>
        </p:spPr>
        <p:txBody>
          <a:bodyPr wrap="square" rtlCol="0">
            <a:spAutoFit/>
          </a:bodyPr>
          <a:lstStyle/>
          <a:p>
            <a:r>
              <a:rPr lang="pt-BR" dirty="0"/>
              <a:t>2 leds vermelhos alto brilho 5mm</a:t>
            </a:r>
          </a:p>
        </p:txBody>
      </p:sp>
      <p:pic>
        <p:nvPicPr>
          <p:cNvPr id="23" name="Imagem 22">
            <a:extLst>
              <a:ext uri="{FF2B5EF4-FFF2-40B4-BE49-F238E27FC236}">
                <a16:creationId xmlns:a16="http://schemas.microsoft.com/office/drawing/2014/main" id="{7F7982A0-2EFF-4A9B-96BA-D54050DBF77F}"/>
              </a:ext>
            </a:extLst>
          </p:cNvPr>
          <p:cNvPicPr>
            <a:picLocks noChangeAspect="1"/>
          </p:cNvPicPr>
          <p:nvPr/>
        </p:nvPicPr>
        <p:blipFill>
          <a:blip r:embed="rId9"/>
          <a:stretch>
            <a:fillRect/>
          </a:stretch>
        </p:blipFill>
        <p:spPr>
          <a:xfrm>
            <a:off x="8302819" y="3232886"/>
            <a:ext cx="2507330" cy="1623190"/>
          </a:xfrm>
          <a:prstGeom prst="rect">
            <a:avLst/>
          </a:prstGeom>
        </p:spPr>
      </p:pic>
      <p:sp>
        <p:nvSpPr>
          <p:cNvPr id="46" name="CaixaDeTexto 45">
            <a:extLst>
              <a:ext uri="{FF2B5EF4-FFF2-40B4-BE49-F238E27FC236}">
                <a16:creationId xmlns:a16="http://schemas.microsoft.com/office/drawing/2014/main" id="{41777257-3484-42E9-AA74-0DB5CA933B63}"/>
              </a:ext>
            </a:extLst>
          </p:cNvPr>
          <p:cNvSpPr txBox="1"/>
          <p:nvPr/>
        </p:nvSpPr>
        <p:spPr>
          <a:xfrm>
            <a:off x="10897381" y="3155873"/>
            <a:ext cx="1083278" cy="1477328"/>
          </a:xfrm>
          <a:prstGeom prst="rect">
            <a:avLst/>
          </a:prstGeom>
          <a:noFill/>
        </p:spPr>
        <p:txBody>
          <a:bodyPr wrap="square" rtlCol="0">
            <a:spAutoFit/>
          </a:bodyPr>
          <a:lstStyle/>
          <a:p>
            <a:r>
              <a:rPr lang="pt-BR" dirty="0"/>
              <a:t>led vermelho alto brilho 10mm</a:t>
            </a:r>
          </a:p>
        </p:txBody>
      </p:sp>
      <p:pic>
        <p:nvPicPr>
          <p:cNvPr id="27" name="Imagem 26">
            <a:extLst>
              <a:ext uri="{FF2B5EF4-FFF2-40B4-BE49-F238E27FC236}">
                <a16:creationId xmlns:a16="http://schemas.microsoft.com/office/drawing/2014/main" id="{D98AFD26-682C-467C-8FD1-CCA8E5AAF5CE}"/>
              </a:ext>
            </a:extLst>
          </p:cNvPr>
          <p:cNvPicPr>
            <a:picLocks noChangeAspect="1"/>
          </p:cNvPicPr>
          <p:nvPr/>
        </p:nvPicPr>
        <p:blipFill>
          <a:blip r:embed="rId10"/>
          <a:stretch>
            <a:fillRect/>
          </a:stretch>
        </p:blipFill>
        <p:spPr>
          <a:xfrm>
            <a:off x="2761571" y="1894662"/>
            <a:ext cx="1779351" cy="1200330"/>
          </a:xfrm>
          <a:prstGeom prst="rect">
            <a:avLst/>
          </a:prstGeom>
        </p:spPr>
      </p:pic>
      <p:pic>
        <p:nvPicPr>
          <p:cNvPr id="26" name="Imagem 25">
            <a:extLst>
              <a:ext uri="{FF2B5EF4-FFF2-40B4-BE49-F238E27FC236}">
                <a16:creationId xmlns:a16="http://schemas.microsoft.com/office/drawing/2014/main" id="{BBD73002-EF42-4383-B729-83AE94A65E3D}"/>
              </a:ext>
            </a:extLst>
          </p:cNvPr>
          <p:cNvPicPr>
            <a:picLocks noChangeAspect="1"/>
          </p:cNvPicPr>
          <p:nvPr/>
        </p:nvPicPr>
        <p:blipFill>
          <a:blip r:embed="rId11"/>
          <a:stretch>
            <a:fillRect/>
          </a:stretch>
        </p:blipFill>
        <p:spPr>
          <a:xfrm>
            <a:off x="6780020" y="695119"/>
            <a:ext cx="1259796" cy="1002320"/>
          </a:xfrm>
          <a:prstGeom prst="rect">
            <a:avLst/>
          </a:prstGeom>
        </p:spPr>
      </p:pic>
      <p:sp>
        <p:nvSpPr>
          <p:cNvPr id="28" name="CaixaDeTexto 27">
            <a:extLst>
              <a:ext uri="{FF2B5EF4-FFF2-40B4-BE49-F238E27FC236}">
                <a16:creationId xmlns:a16="http://schemas.microsoft.com/office/drawing/2014/main" id="{16927744-3B11-48F1-A540-651DDE45601E}"/>
              </a:ext>
            </a:extLst>
          </p:cNvPr>
          <p:cNvSpPr txBox="1"/>
          <p:nvPr/>
        </p:nvSpPr>
        <p:spPr>
          <a:xfrm>
            <a:off x="8039817" y="631981"/>
            <a:ext cx="154060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Relé RAS-0510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Da Sun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Hold</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(5V)</a:t>
            </a:r>
          </a:p>
        </p:txBody>
      </p:sp>
      <p:pic>
        <p:nvPicPr>
          <p:cNvPr id="29" name="Imagem 28">
            <a:extLst>
              <a:ext uri="{FF2B5EF4-FFF2-40B4-BE49-F238E27FC236}">
                <a16:creationId xmlns:a16="http://schemas.microsoft.com/office/drawing/2014/main" id="{7644432E-3372-43A4-9E02-3D89D70A05BA}"/>
              </a:ext>
            </a:extLst>
          </p:cNvPr>
          <p:cNvPicPr>
            <a:picLocks noChangeAspect="1"/>
          </p:cNvPicPr>
          <p:nvPr/>
        </p:nvPicPr>
        <p:blipFill>
          <a:blip r:embed="rId12"/>
          <a:stretch>
            <a:fillRect/>
          </a:stretch>
        </p:blipFill>
        <p:spPr>
          <a:xfrm>
            <a:off x="9572988" y="697877"/>
            <a:ext cx="1170510" cy="829798"/>
          </a:xfrm>
          <a:prstGeom prst="rect">
            <a:avLst/>
          </a:prstGeom>
        </p:spPr>
      </p:pic>
      <p:sp>
        <p:nvSpPr>
          <p:cNvPr id="30" name="CaixaDeTexto 29">
            <a:extLst>
              <a:ext uri="{FF2B5EF4-FFF2-40B4-BE49-F238E27FC236}">
                <a16:creationId xmlns:a16="http://schemas.microsoft.com/office/drawing/2014/main" id="{BEEDEFC8-D6BC-4654-AFB6-FB0F63623006}"/>
              </a:ext>
            </a:extLst>
          </p:cNvPr>
          <p:cNvSpPr txBox="1"/>
          <p:nvPr/>
        </p:nvSpPr>
        <p:spPr>
          <a:xfrm>
            <a:off x="10810149" y="631981"/>
            <a:ext cx="117051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Regulador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tensão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7805</a:t>
            </a:r>
          </a:p>
        </p:txBody>
      </p:sp>
      <p:pic>
        <p:nvPicPr>
          <p:cNvPr id="35" name="Imagem 34">
            <a:extLst>
              <a:ext uri="{FF2B5EF4-FFF2-40B4-BE49-F238E27FC236}">
                <a16:creationId xmlns:a16="http://schemas.microsoft.com/office/drawing/2014/main" id="{7421F3DA-18EB-49F8-9458-F638084F01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38223" y="1894662"/>
            <a:ext cx="871926" cy="871926"/>
          </a:xfrm>
          <a:prstGeom prst="rect">
            <a:avLst/>
          </a:prstGeom>
        </p:spPr>
      </p:pic>
      <p:sp>
        <p:nvSpPr>
          <p:cNvPr id="37" name="CaixaDeTexto 36">
            <a:extLst>
              <a:ext uri="{FF2B5EF4-FFF2-40B4-BE49-F238E27FC236}">
                <a16:creationId xmlns:a16="http://schemas.microsoft.com/office/drawing/2014/main" id="{ABFEE388-A6C8-4EEB-B919-688A59209A6B}"/>
              </a:ext>
            </a:extLst>
          </p:cNvPr>
          <p:cNvSpPr txBox="1"/>
          <p:nvPr/>
        </p:nvSpPr>
        <p:spPr>
          <a:xfrm>
            <a:off x="10848625" y="1803247"/>
            <a:ext cx="90934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Chave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liga/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desliga</a:t>
            </a:r>
          </a:p>
        </p:txBody>
      </p:sp>
      <p:pic>
        <p:nvPicPr>
          <p:cNvPr id="39" name="Imagem 38">
            <a:extLst>
              <a:ext uri="{FF2B5EF4-FFF2-40B4-BE49-F238E27FC236}">
                <a16:creationId xmlns:a16="http://schemas.microsoft.com/office/drawing/2014/main" id="{077ABE1B-DB5C-47DA-801C-F16E2A3F6CB0}"/>
              </a:ext>
            </a:extLst>
          </p:cNvPr>
          <p:cNvPicPr>
            <a:picLocks noChangeAspect="1"/>
          </p:cNvPicPr>
          <p:nvPr/>
        </p:nvPicPr>
        <p:blipFill>
          <a:blip r:embed="rId14"/>
          <a:stretch>
            <a:fillRect/>
          </a:stretch>
        </p:blipFill>
        <p:spPr>
          <a:xfrm>
            <a:off x="233770" y="673808"/>
            <a:ext cx="1022098" cy="827042"/>
          </a:xfrm>
          <a:prstGeom prst="rect">
            <a:avLst/>
          </a:prstGeom>
        </p:spPr>
      </p:pic>
      <p:sp>
        <p:nvSpPr>
          <p:cNvPr id="40" name="CaixaDeTexto 39">
            <a:extLst>
              <a:ext uri="{FF2B5EF4-FFF2-40B4-BE49-F238E27FC236}">
                <a16:creationId xmlns:a16="http://schemas.microsoft.com/office/drawing/2014/main" id="{A3EA76B2-9659-44D1-A7E5-9AC676F2EF02}"/>
              </a:ext>
            </a:extLst>
          </p:cNvPr>
          <p:cNvSpPr txBox="1"/>
          <p:nvPr/>
        </p:nvSpPr>
        <p:spPr>
          <a:xfrm>
            <a:off x="1302350" y="640701"/>
            <a:ext cx="126756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Transístor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Darlington</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D560 ou TIP120</a:t>
            </a:r>
          </a:p>
        </p:txBody>
      </p:sp>
      <p:pic>
        <p:nvPicPr>
          <p:cNvPr id="41" name="Imagem 40">
            <a:extLst>
              <a:ext uri="{FF2B5EF4-FFF2-40B4-BE49-F238E27FC236}">
                <a16:creationId xmlns:a16="http://schemas.microsoft.com/office/drawing/2014/main" id="{07CEFE17-F3B2-4F0F-818B-667CA71D49FC}"/>
              </a:ext>
            </a:extLst>
          </p:cNvPr>
          <p:cNvPicPr>
            <a:picLocks noChangeAspect="1"/>
          </p:cNvPicPr>
          <p:nvPr/>
        </p:nvPicPr>
        <p:blipFill>
          <a:blip r:embed="rId15"/>
          <a:stretch>
            <a:fillRect/>
          </a:stretch>
        </p:blipFill>
        <p:spPr>
          <a:xfrm>
            <a:off x="2470583" y="710441"/>
            <a:ext cx="751400" cy="753776"/>
          </a:xfrm>
          <a:prstGeom prst="rect">
            <a:avLst/>
          </a:prstGeom>
        </p:spPr>
      </p:pic>
      <p:sp>
        <p:nvSpPr>
          <p:cNvPr id="42" name="CaixaDeTexto 41">
            <a:extLst>
              <a:ext uri="{FF2B5EF4-FFF2-40B4-BE49-F238E27FC236}">
                <a16:creationId xmlns:a16="http://schemas.microsoft.com/office/drawing/2014/main" id="{F41547D0-2626-4E64-B365-E63E720E49BC}"/>
              </a:ext>
            </a:extLst>
          </p:cNvPr>
          <p:cNvSpPr txBox="1"/>
          <p:nvPr/>
        </p:nvSpPr>
        <p:spPr>
          <a:xfrm>
            <a:off x="3170643" y="625311"/>
            <a:ext cx="11247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Transístor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BC337</a:t>
            </a:r>
          </a:p>
        </p:txBody>
      </p:sp>
      <p:pic>
        <p:nvPicPr>
          <p:cNvPr id="43" name="Imagem 42">
            <a:extLst>
              <a:ext uri="{FF2B5EF4-FFF2-40B4-BE49-F238E27FC236}">
                <a16:creationId xmlns:a16="http://schemas.microsoft.com/office/drawing/2014/main" id="{927BF3A3-CC4E-4CB0-A822-FB7E058F681C}"/>
              </a:ext>
            </a:extLst>
          </p:cNvPr>
          <p:cNvPicPr>
            <a:picLocks noChangeAspect="1"/>
          </p:cNvPicPr>
          <p:nvPr/>
        </p:nvPicPr>
        <p:blipFill>
          <a:blip r:embed="rId16"/>
          <a:stretch>
            <a:fillRect/>
          </a:stretch>
        </p:blipFill>
        <p:spPr>
          <a:xfrm>
            <a:off x="237256" y="5405129"/>
            <a:ext cx="1233576" cy="979708"/>
          </a:xfrm>
          <a:prstGeom prst="rect">
            <a:avLst/>
          </a:prstGeom>
        </p:spPr>
      </p:pic>
      <p:sp>
        <p:nvSpPr>
          <p:cNvPr id="44" name="CaixaDeTexto 43">
            <a:extLst>
              <a:ext uri="{FF2B5EF4-FFF2-40B4-BE49-F238E27FC236}">
                <a16:creationId xmlns:a16="http://schemas.microsoft.com/office/drawing/2014/main" id="{18E59A29-31A3-440D-82F7-F2190EE1B82A}"/>
              </a:ext>
            </a:extLst>
          </p:cNvPr>
          <p:cNvSpPr txBox="1"/>
          <p:nvPr/>
        </p:nvSpPr>
        <p:spPr>
          <a:xfrm>
            <a:off x="1554032" y="5405129"/>
            <a:ext cx="13206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6 resistores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47</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MS Shell Dlg 2" panose="020B0604030504040204" pitchFamily="34" charset="0"/>
              <a:ea typeface="+mn-ea"/>
              <a:cs typeface="+mn-cs"/>
            </a:endParaRPr>
          </a:p>
        </p:txBody>
      </p:sp>
      <p:pic>
        <p:nvPicPr>
          <p:cNvPr id="6" name="Imagem 5">
            <a:extLst>
              <a:ext uri="{FF2B5EF4-FFF2-40B4-BE49-F238E27FC236}">
                <a16:creationId xmlns:a16="http://schemas.microsoft.com/office/drawing/2014/main" id="{464E93C1-B9B9-4242-BF5D-E51675452ADB}"/>
              </a:ext>
            </a:extLst>
          </p:cNvPr>
          <p:cNvPicPr>
            <a:picLocks noChangeAspect="1"/>
          </p:cNvPicPr>
          <p:nvPr/>
        </p:nvPicPr>
        <p:blipFill>
          <a:blip r:embed="rId17"/>
          <a:stretch>
            <a:fillRect/>
          </a:stretch>
        </p:blipFill>
        <p:spPr>
          <a:xfrm>
            <a:off x="2842489" y="5405129"/>
            <a:ext cx="979708" cy="979708"/>
          </a:xfrm>
          <a:prstGeom prst="rect">
            <a:avLst/>
          </a:prstGeom>
        </p:spPr>
      </p:pic>
      <p:sp>
        <p:nvSpPr>
          <p:cNvPr id="48" name="CaixaDeTexto 47">
            <a:extLst>
              <a:ext uri="{FF2B5EF4-FFF2-40B4-BE49-F238E27FC236}">
                <a16:creationId xmlns:a16="http://schemas.microsoft.com/office/drawing/2014/main" id="{377A6E75-CD4E-4B56-83E3-809D25FFCD06}"/>
              </a:ext>
            </a:extLst>
          </p:cNvPr>
          <p:cNvSpPr txBox="1"/>
          <p:nvPr/>
        </p:nvSpPr>
        <p:spPr>
          <a:xfrm>
            <a:off x="3902918" y="5405129"/>
            <a:ext cx="1276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rPr>
              <a:t>4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resistores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150</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MS Shell Dlg 2" panose="020B0604030504040204" pitchFamily="34" charset="0"/>
              <a:ea typeface="+mn-ea"/>
              <a:cs typeface="+mn-cs"/>
            </a:endParaRPr>
          </a:p>
        </p:txBody>
      </p:sp>
      <p:pic>
        <p:nvPicPr>
          <p:cNvPr id="49" name="Imagem 48">
            <a:extLst>
              <a:ext uri="{FF2B5EF4-FFF2-40B4-BE49-F238E27FC236}">
                <a16:creationId xmlns:a16="http://schemas.microsoft.com/office/drawing/2014/main" id="{40B67CBE-DC68-476D-A574-B20F692C0137}"/>
              </a:ext>
            </a:extLst>
          </p:cNvPr>
          <p:cNvPicPr>
            <a:picLocks noChangeAspect="1"/>
          </p:cNvPicPr>
          <p:nvPr/>
        </p:nvPicPr>
        <p:blipFill>
          <a:blip r:embed="rId18"/>
          <a:stretch>
            <a:fillRect/>
          </a:stretch>
        </p:blipFill>
        <p:spPr>
          <a:xfrm rot="10800000">
            <a:off x="5207385" y="5440811"/>
            <a:ext cx="1247849" cy="944025"/>
          </a:xfrm>
          <a:prstGeom prst="rect">
            <a:avLst/>
          </a:prstGeom>
        </p:spPr>
      </p:pic>
      <p:sp>
        <p:nvSpPr>
          <p:cNvPr id="50" name="CaixaDeTexto 49">
            <a:extLst>
              <a:ext uri="{FF2B5EF4-FFF2-40B4-BE49-F238E27FC236}">
                <a16:creationId xmlns:a16="http://schemas.microsoft.com/office/drawing/2014/main" id="{E8BEF3A8-0275-4EF0-BFDD-9C294B8FC168}"/>
              </a:ext>
            </a:extLst>
          </p:cNvPr>
          <p:cNvSpPr txBox="1"/>
          <p:nvPr/>
        </p:nvSpPr>
        <p:spPr>
          <a:xfrm>
            <a:off x="6551156" y="5426395"/>
            <a:ext cx="10260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cs typeface="Times New Roman" panose="02020603050405020304" pitchFamily="18" charset="0"/>
              </a:rPr>
              <a:t>R</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esistor</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de 1K</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pic>
        <p:nvPicPr>
          <p:cNvPr id="51" name="Imagem 50">
            <a:extLst>
              <a:ext uri="{FF2B5EF4-FFF2-40B4-BE49-F238E27FC236}">
                <a16:creationId xmlns:a16="http://schemas.microsoft.com/office/drawing/2014/main" id="{FD2DECE4-4222-4CAA-951F-AAC7A6A8FD29}"/>
              </a:ext>
            </a:extLst>
          </p:cNvPr>
          <p:cNvPicPr>
            <a:picLocks noChangeAspect="1"/>
          </p:cNvPicPr>
          <p:nvPr/>
        </p:nvPicPr>
        <p:blipFill>
          <a:blip r:embed="rId19"/>
          <a:stretch>
            <a:fillRect/>
          </a:stretch>
        </p:blipFill>
        <p:spPr>
          <a:xfrm>
            <a:off x="7775458" y="5405913"/>
            <a:ext cx="979708" cy="979708"/>
          </a:xfrm>
          <a:prstGeom prst="rect">
            <a:avLst/>
          </a:prstGeom>
        </p:spPr>
      </p:pic>
      <p:sp>
        <p:nvSpPr>
          <p:cNvPr id="52" name="CaixaDeTexto 51">
            <a:extLst>
              <a:ext uri="{FF2B5EF4-FFF2-40B4-BE49-F238E27FC236}">
                <a16:creationId xmlns:a16="http://schemas.microsoft.com/office/drawing/2014/main" id="{7FF02DB1-1CD0-4648-879D-115A53A61066}"/>
              </a:ext>
            </a:extLst>
          </p:cNvPr>
          <p:cNvSpPr txBox="1"/>
          <p:nvPr/>
        </p:nvSpPr>
        <p:spPr>
          <a:xfrm>
            <a:off x="8809671" y="5405128"/>
            <a:ext cx="10260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cs typeface="Times New Roman" panose="02020603050405020304" pitchFamily="18" charset="0"/>
              </a:rPr>
              <a:t>R</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esistor</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de 10K</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spTree>
    <p:extLst>
      <p:ext uri="{BB962C8B-B14F-4D97-AF65-F5344CB8AC3E}">
        <p14:creationId xmlns:p14="http://schemas.microsoft.com/office/powerpoint/2010/main" val="320511425"/>
      </p:ext>
    </p:extLst>
  </p:cSld>
  <p:clrMapOvr>
    <a:masterClrMapping/>
  </p:clrMapOvr>
  <mc:AlternateContent xmlns:mc="http://schemas.openxmlformats.org/markup-compatibility/2006" xmlns:p14="http://schemas.microsoft.com/office/powerpoint/2010/main">
    <mc:Choice Requires="p14">
      <p:transition spd="slow" p14:dur="2000" advTm="4882"/>
    </mc:Choice>
    <mc:Fallback xmlns="">
      <p:transition spd="slow" advTm="48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485899" y="2617470"/>
            <a:ext cx="889407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6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Fernando Gonçalves Carvalho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6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Eletrônico e Informata Autodidata</a:t>
            </a:r>
          </a:p>
        </p:txBody>
      </p:sp>
      <p:sp>
        <p:nvSpPr>
          <p:cNvPr id="5" name="CaixaDeTexto 4">
            <a:extLst>
              <a:ext uri="{FF2B5EF4-FFF2-40B4-BE49-F238E27FC236}">
                <a16:creationId xmlns:a16="http://schemas.microsoft.com/office/drawing/2014/main" id="{4D3A59CC-DAF6-4E9C-99BE-234FD1343739}"/>
              </a:ext>
            </a:extLst>
          </p:cNvPr>
          <p:cNvSpPr txBox="1"/>
          <p:nvPr/>
        </p:nvSpPr>
        <p:spPr>
          <a:xfrm>
            <a:off x="2023708" y="807780"/>
            <a:ext cx="8894079"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Projetado e produzido por :</a:t>
            </a:r>
          </a:p>
        </p:txBody>
      </p:sp>
    </p:spTree>
    <p:extLst>
      <p:ext uri="{BB962C8B-B14F-4D97-AF65-F5344CB8AC3E}">
        <p14:creationId xmlns:p14="http://schemas.microsoft.com/office/powerpoint/2010/main" val="859884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5693866"/>
          </a:xfrm>
          <a:prstGeom prst="rect">
            <a:avLst/>
          </a:prstGeom>
          <a:noFill/>
        </p:spPr>
        <p:txBody>
          <a:bodyPr wrap="square" rtlCol="0">
            <a:spAutoFit/>
          </a:bodyPr>
          <a:lstStyle/>
          <a:p>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a:t>
            </a:r>
          </a:p>
          <a:p>
            <a:pPr algn="just"/>
            <a:r>
              <a:rPr lang="pt-BR" sz="2800" dirty="0">
                <a:solidFill>
                  <a:prstClr val="black"/>
                </a:solidFill>
                <a:latin typeface="AR BLANCA" panose="02000000000000000000" pitchFamily="2" charset="0"/>
                <a:ea typeface="SimSun" panose="02010600030101010101" pitchFamily="2" charset="-122"/>
                <a:cs typeface="Arial" panose="020B0604020202020204" pitchFamily="34" charset="0"/>
              </a:rPr>
              <a:t>	</a:t>
            </a:r>
            <a:r>
              <a:rPr lang="pt-BR" sz="2800" kern="150" dirty="0">
                <a:effectLst/>
                <a:latin typeface="AR BLANCA" panose="02000000000000000000" pitchFamily="2" charset="0"/>
                <a:ea typeface="SimSun" panose="02010600030101010101" pitchFamily="2" charset="-122"/>
                <a:cs typeface="Arial" panose="020B0604020202020204" pitchFamily="34" charset="0"/>
              </a:rPr>
              <a:t>Ocorre que muitos carrinhos com tração através de duas rodas traseiras, com esteiras ou não, normalmente encontrados na internet, tem o giro para esquerda ou direita realizados por uma das rodas enquanto a outra fica desabilitada ou mesmo travada. Isso além de ser um desperdício de energia, pois a roda parada exige mais do motor que gira, ainda pode fazer com que a esteira da roda parada escape dos eixos (meu caso no teste em piso rústico).</a:t>
            </a:r>
          </a:p>
          <a:p>
            <a:pPr algn="just"/>
            <a:r>
              <a:rPr lang="pt-BR" sz="2800" kern="150" dirty="0">
                <a:effectLst/>
                <a:latin typeface="AR BLANCA" panose="02000000000000000000" pitchFamily="2" charset="0"/>
                <a:ea typeface="SimSun" panose="02010600030101010101" pitchFamily="2" charset="-122"/>
                <a:cs typeface="Arial" panose="020B0604020202020204" pitchFamily="34" charset="0"/>
              </a:rPr>
              <a:t>	A maneira correta, eficiente e interessante, é acionar os motores em sentido contrário um ao outro conforme o giro para a esquerda ou a direita. Isso resulta em um movimento suave e o carrinho gira sobre seu próprio eixo. Como esse movimento gera muito pouco atrito da esteira com o piso, ele consome menos energia.</a:t>
            </a:r>
          </a:p>
          <a:p>
            <a:endParaRPr lang="pt-BR" sz="2800" dirty="0">
              <a:solidFill>
                <a:prstClr val="black"/>
              </a:solidFill>
              <a:latin typeface="AR BLANCA" panose="02000000000000000000" pitchFamily="2" charset="0"/>
            </a:endParaRPr>
          </a:p>
        </p:txBody>
      </p:sp>
      <p:sp>
        <p:nvSpPr>
          <p:cNvPr id="5" name="CaixaDeTexto 4">
            <a:extLst>
              <a:ext uri="{FF2B5EF4-FFF2-40B4-BE49-F238E27FC236}">
                <a16:creationId xmlns:a16="http://schemas.microsoft.com/office/drawing/2014/main" id="{4D3A59CC-DAF6-4E9C-99BE-234FD1343739}"/>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3800" dirty="0">
                <a:solidFill>
                  <a:prstClr val="black"/>
                </a:solidFill>
                <a:latin typeface="AR BLANCA" panose="02000000000000000000" pitchFamily="2" charset="0"/>
              </a:rPr>
              <a:t>Carrinho</a:t>
            </a: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-Mega2560-BraçoRobótico-NRF24L01 – </a:t>
            </a:r>
            <a:r>
              <a:rPr lang="pt-BR" sz="3800" dirty="0">
                <a:solidFill>
                  <a:prstClr val="black"/>
                </a:solidFill>
                <a:latin typeface="AR BLANCA" panose="02000000000000000000" pitchFamily="2" charset="0"/>
              </a:rPr>
              <a:t>21/02/2022</a:t>
            </a:r>
            <a:endParaRPr kumimoji="0" lang="pt-BR" sz="3800" b="0" i="0" u="none" strike="noStrike" kern="1200" cap="none" spc="0" normalizeH="0" baseline="0" noProof="0" dirty="0">
              <a:ln>
                <a:noFill/>
              </a:ln>
              <a:solidFill>
                <a:prstClr val="black"/>
              </a:solidFill>
              <a:effectLst/>
              <a:uLnTx/>
              <a:uFillTx/>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152909" y="6518654"/>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64517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6555641"/>
          </a:xfrm>
          <a:prstGeom prst="rect">
            <a:avLst/>
          </a:prstGeom>
          <a:noFill/>
        </p:spPr>
        <p:txBody>
          <a:bodyPr wrap="square" rtlCol="0">
            <a:spAutoFit/>
          </a:bodyPr>
          <a:lstStyle/>
          <a:p>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a:t>
            </a:r>
          </a:p>
          <a:p>
            <a:pPr algn="just"/>
            <a:r>
              <a:rPr lang="pt-BR" sz="2800" dirty="0">
                <a:solidFill>
                  <a:prstClr val="black"/>
                </a:solidFill>
                <a:latin typeface="AR BLANCA" panose="02000000000000000000" pitchFamily="2" charset="0"/>
                <a:ea typeface="SimSun" panose="02010600030101010101" pitchFamily="2" charset="-122"/>
                <a:cs typeface="Arial" panose="020B0604020202020204" pitchFamily="34" charset="0"/>
              </a:rPr>
              <a:t>	</a:t>
            </a:r>
            <a:r>
              <a:rPr lang="pt-BR" sz="2800" kern="150" dirty="0">
                <a:effectLst/>
                <a:latin typeface="AR BLANCA" panose="02000000000000000000" pitchFamily="2" charset="0"/>
                <a:ea typeface="SimSun" panose="02010600030101010101" pitchFamily="2" charset="-122"/>
                <a:cs typeface="Arial" panose="020B0604020202020204" pitchFamily="34" charset="0"/>
              </a:rPr>
              <a:t>Também substitui a placa Julieta por uma placa Arduino Mega 2560, o </a:t>
            </a:r>
            <a:r>
              <a:rPr lang="pt-BR" sz="2800" kern="150" dirty="0" err="1">
                <a:effectLst/>
                <a:latin typeface="AR BLANCA" panose="02000000000000000000" pitchFamily="2" charset="0"/>
                <a:ea typeface="SimSun" panose="02010600030101010101" pitchFamily="2" charset="-122"/>
                <a:cs typeface="Arial" panose="020B0604020202020204" pitchFamily="34" charset="0"/>
              </a:rPr>
              <a:t>shield</a:t>
            </a:r>
            <a:r>
              <a:rPr lang="pt-BR" sz="2800" kern="150" dirty="0">
                <a:effectLst/>
                <a:latin typeface="AR BLANCA" panose="02000000000000000000" pitchFamily="2" charset="0"/>
                <a:ea typeface="SimSun" panose="02010600030101010101" pitchFamily="2" charset="-122"/>
                <a:cs typeface="Arial" panose="020B0604020202020204" pitchFamily="34" charset="0"/>
              </a:rPr>
              <a:t> sensor V2 e a ponte H do L298N pois gosto de testar placas diferentes e opções como os </a:t>
            </a:r>
            <a:r>
              <a:rPr lang="pt-BR" sz="2800" kern="150" dirty="0" err="1">
                <a:effectLst/>
                <a:latin typeface="AR BLANCA" panose="02000000000000000000" pitchFamily="2" charset="0"/>
                <a:ea typeface="SimSun" panose="02010600030101010101" pitchFamily="2" charset="-122"/>
                <a:cs typeface="Arial" panose="020B0604020202020204" pitchFamily="34" charset="0"/>
              </a:rPr>
              <a:t>shields</a:t>
            </a:r>
            <a:r>
              <a:rPr lang="pt-BR" sz="2800" kern="150" dirty="0">
                <a:effectLst/>
                <a:latin typeface="AR BLANCA" panose="02000000000000000000" pitchFamily="2" charset="0"/>
                <a:ea typeface="SimSun" panose="02010600030101010101" pitchFamily="2" charset="-122"/>
                <a:cs typeface="Arial" panose="020B0604020202020204" pitchFamily="34" charset="0"/>
              </a:rPr>
              <a:t>. Por falar em </a:t>
            </a:r>
            <a:r>
              <a:rPr lang="pt-BR" sz="2800" kern="150" dirty="0" err="1">
                <a:effectLst/>
                <a:latin typeface="AR BLANCA" panose="02000000000000000000" pitchFamily="2" charset="0"/>
                <a:ea typeface="SimSun" panose="02010600030101010101" pitchFamily="2" charset="-122"/>
                <a:cs typeface="Arial" panose="020B0604020202020204" pitchFamily="34" charset="0"/>
              </a:rPr>
              <a:t>shield</a:t>
            </a:r>
            <a:r>
              <a:rPr lang="pt-BR" sz="2800" kern="150" dirty="0">
                <a:effectLst/>
                <a:latin typeface="AR BLANCA" panose="02000000000000000000" pitchFamily="2" charset="0"/>
                <a:ea typeface="SimSun" panose="02010600030101010101" pitchFamily="2" charset="-122"/>
                <a:cs typeface="Arial" panose="020B0604020202020204" pitchFamily="34" charset="0"/>
              </a:rPr>
              <a:t>, eu mantive o </a:t>
            </a:r>
            <a:r>
              <a:rPr lang="pt-BR" sz="2800" kern="150" dirty="0" err="1">
                <a:effectLst/>
                <a:latin typeface="AR BLANCA" panose="02000000000000000000" pitchFamily="2" charset="0"/>
                <a:ea typeface="SimSun" panose="02010600030101010101" pitchFamily="2" charset="-122"/>
                <a:cs typeface="Arial" panose="020B0604020202020204" pitchFamily="34" charset="0"/>
              </a:rPr>
              <a:t>shield</a:t>
            </a:r>
            <a:r>
              <a:rPr lang="pt-BR" sz="2800" kern="150" dirty="0">
                <a:effectLst/>
                <a:latin typeface="AR BLANCA" panose="02000000000000000000" pitchFamily="2" charset="0"/>
                <a:ea typeface="SimSun" panose="02010600030101010101" pitchFamily="2" charset="-122"/>
                <a:cs typeface="Arial" panose="020B0604020202020204" pitchFamily="34" charset="0"/>
              </a:rPr>
              <a:t> sensor Nano V3.0 no </a:t>
            </a:r>
            <a:r>
              <a:rPr lang="pt-BR" sz="2800" kern="150" dirty="0" err="1">
                <a:effectLst/>
                <a:latin typeface="AR BLANCA" panose="02000000000000000000" pitchFamily="2" charset="0"/>
                <a:ea typeface="SimSun" panose="02010600030101010101" pitchFamily="2" charset="-122"/>
                <a:cs typeface="Arial" panose="020B0604020202020204" pitchFamily="34" charset="0"/>
              </a:rPr>
              <a:t>trasmissor</a:t>
            </a:r>
            <a:r>
              <a:rPr lang="pt-BR" sz="2800" kern="150" dirty="0">
                <a:effectLst/>
                <a:latin typeface="AR BLANCA" panose="02000000000000000000" pitchFamily="2" charset="0"/>
                <a:ea typeface="SimSun" panose="02010600030101010101" pitchFamily="2" charset="-122"/>
                <a:cs typeface="Arial" panose="020B0604020202020204" pitchFamily="34" charset="0"/>
              </a:rPr>
              <a:t>.</a:t>
            </a:r>
          </a:p>
          <a:p>
            <a:pPr algn="just"/>
            <a:r>
              <a:rPr lang="pt-BR" sz="2800" kern="150" dirty="0">
                <a:effectLst/>
                <a:latin typeface="AR BLANCA" panose="02000000000000000000" pitchFamily="2" charset="0"/>
                <a:ea typeface="SimSun" panose="02010600030101010101" pitchFamily="2" charset="-122"/>
                <a:cs typeface="Arial" panose="020B0604020202020204" pitchFamily="34" charset="0"/>
              </a:rPr>
              <a:t>	Comecei por realizar a limpeza e nova lubrificação das rodas, eixos, engrenagens e suportes das rodas da plataforma e comprovei que mesmo rodando pouco, já havia sujeira contaminando o lubrificante e logo isso geraria desgaste nas peças. Esse desgaste em se tratando de peças de metal já é ruim, imagine a possibilidade de quebra dos dentes das engrenagens de plástico devido a falta de lubrificante ou excesso de sujeira. Nesta ocasião aproveitei para comparar e comprovar a vantagem de ter comprado o kit de expansão para a plataforma </a:t>
            </a:r>
            <a:r>
              <a:rPr lang="pt-BR" sz="2800" kern="150" dirty="0" err="1">
                <a:effectLst/>
                <a:latin typeface="AR BLANCA" panose="02000000000000000000" pitchFamily="2" charset="0"/>
                <a:ea typeface="SimSun" panose="02010600030101010101" pitchFamily="2" charset="-122"/>
                <a:cs typeface="Arial" panose="020B0604020202020204" pitchFamily="34" charset="0"/>
              </a:rPr>
              <a:t>Rocket</a:t>
            </a:r>
            <a:r>
              <a:rPr lang="pt-BR" sz="2800" kern="150" dirty="0">
                <a:effectLst/>
                <a:latin typeface="AR BLANCA" panose="02000000000000000000" pitchFamily="2" charset="0"/>
                <a:ea typeface="SimSun" panose="02010600030101010101" pitchFamily="2" charset="-122"/>
                <a:cs typeface="Arial" panose="020B0604020202020204" pitchFamily="34" charset="0"/>
              </a:rPr>
              <a:t> Tank, pois mesmo com pilhas usadas, houve melhora visível em velocidade com o uso do kit em relação as engrenagens originais.</a:t>
            </a:r>
          </a:p>
          <a:p>
            <a:pPr algn="just"/>
            <a:endParaRPr lang="pt-BR" sz="2800" dirty="0">
              <a:solidFill>
                <a:prstClr val="black"/>
              </a:solidFill>
              <a:latin typeface="AR BLANCA" panose="02000000000000000000" pitchFamily="2" charset="0"/>
            </a:endParaRPr>
          </a:p>
        </p:txBody>
      </p:sp>
      <p:sp>
        <p:nvSpPr>
          <p:cNvPr id="5" name="CaixaDeTexto 4">
            <a:extLst>
              <a:ext uri="{FF2B5EF4-FFF2-40B4-BE49-F238E27FC236}">
                <a16:creationId xmlns:a16="http://schemas.microsoft.com/office/drawing/2014/main" id="{4D3A59CC-DAF6-4E9C-99BE-234FD1343739}"/>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3800" dirty="0">
                <a:solidFill>
                  <a:prstClr val="black"/>
                </a:solidFill>
                <a:latin typeface="AR BLANCA" panose="02000000000000000000" pitchFamily="2" charset="0"/>
              </a:rPr>
              <a:t>Carrinho</a:t>
            </a: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-Mega2560-BraçoRobótico-NRF24L01 – </a:t>
            </a:r>
            <a:r>
              <a:rPr lang="pt-BR" sz="3800" dirty="0">
                <a:solidFill>
                  <a:prstClr val="black"/>
                </a:solidFill>
                <a:latin typeface="AR BLANCA" panose="02000000000000000000" pitchFamily="2" charset="0"/>
              </a:rPr>
              <a:t>21/02/2022</a:t>
            </a:r>
            <a:endParaRPr kumimoji="0" lang="pt-BR" sz="3800" b="0" i="0" u="none" strike="noStrike" kern="1200" cap="none" spc="0" normalizeH="0" baseline="0" noProof="0" dirty="0">
              <a:ln>
                <a:noFill/>
              </a:ln>
              <a:solidFill>
                <a:prstClr val="black"/>
              </a:solidFill>
              <a:effectLst/>
              <a:uLnTx/>
              <a:uFillTx/>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152909" y="6518654"/>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56975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5693866"/>
          </a:xfrm>
          <a:prstGeom prst="rect">
            <a:avLst/>
          </a:prstGeom>
          <a:noFill/>
        </p:spPr>
        <p:txBody>
          <a:bodyPr wrap="square" rtlCol="0">
            <a:spAutoFit/>
          </a:bodyPr>
          <a:lstStyle/>
          <a:p>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a:t>
            </a:r>
          </a:p>
          <a:p>
            <a:pPr algn="just"/>
            <a:r>
              <a:rPr lang="pt-BR" sz="2800" dirty="0">
                <a:solidFill>
                  <a:prstClr val="black"/>
                </a:solidFill>
                <a:latin typeface="AR BLANCA" panose="02000000000000000000" pitchFamily="2" charset="0"/>
                <a:ea typeface="SimSun" panose="02010600030101010101" pitchFamily="2" charset="-122"/>
                <a:cs typeface="Arial" panose="020B0604020202020204" pitchFamily="34" charset="0"/>
              </a:rPr>
              <a:t>	</a:t>
            </a:r>
            <a:r>
              <a:rPr lang="pt-BR" sz="2800" kern="150" dirty="0">
                <a:effectLst/>
                <a:latin typeface="AR BLANCA" panose="02000000000000000000" pitchFamily="2" charset="0"/>
                <a:ea typeface="SimSun" panose="02010600030101010101" pitchFamily="2" charset="-122"/>
                <a:cs typeface="Arial" panose="020B0604020202020204" pitchFamily="34" charset="0"/>
              </a:rPr>
              <a:t>Aproveitei o regulador de tensão LM7805 para alimentar o </a:t>
            </a:r>
            <a:r>
              <a:rPr lang="pt-BR" sz="2800" kern="150" dirty="0" err="1">
                <a:effectLst/>
                <a:latin typeface="AR BLANCA" panose="02000000000000000000" pitchFamily="2" charset="0"/>
                <a:ea typeface="SimSun" panose="02010600030101010101" pitchFamily="2" charset="-122"/>
                <a:cs typeface="Arial" panose="020B0604020202020204" pitchFamily="34" charset="0"/>
              </a:rPr>
              <a:t>shield</a:t>
            </a:r>
            <a:r>
              <a:rPr lang="pt-BR" sz="2800" kern="150" dirty="0">
                <a:effectLst/>
                <a:latin typeface="AR BLANCA" panose="02000000000000000000" pitchFamily="2" charset="0"/>
                <a:ea typeface="SimSun" panose="02010600030101010101" pitchFamily="2" charset="-122"/>
                <a:cs typeface="Arial" panose="020B0604020202020204" pitchFamily="34" charset="0"/>
              </a:rPr>
              <a:t> sensor V2 com 5V  já que a saída de 5V do L298N tem baixa capacidade de corrente de saída e os servos motores podem consumir bastante energia se forem forçados durante seu funcionamento.</a:t>
            </a:r>
          </a:p>
          <a:p>
            <a:pPr algn="just"/>
            <a:r>
              <a:rPr lang="pt-BR" sz="2800" kern="150" dirty="0">
                <a:effectLst/>
                <a:latin typeface="AR BLANCA" panose="02000000000000000000" pitchFamily="2" charset="0"/>
                <a:ea typeface="SimSun" panose="02010600030101010101" pitchFamily="2" charset="-122"/>
                <a:cs typeface="Arial" panose="020B0604020202020204" pitchFamily="34" charset="0"/>
              </a:rPr>
              <a:t>	Criei uma plaquinha contendo dois BC337 para receberem 9V e controlarem o funcionamento do Led vermelho de 10mm que é o alerta e os dois Leds brancos de 5mm instalados na garra, protegendo com isso as saídas 2 e 14 do Arduino Mega.</a:t>
            </a:r>
          </a:p>
          <a:p>
            <a:pPr algn="just"/>
            <a:r>
              <a:rPr lang="pt-BR" sz="2800" kern="150" dirty="0">
                <a:effectLst/>
                <a:latin typeface="AR BLANCA" panose="02000000000000000000" pitchFamily="2" charset="0"/>
                <a:ea typeface="SimSun" panose="02010600030101010101" pitchFamily="2" charset="-122"/>
                <a:cs typeface="Arial" panose="020B0604020202020204" pitchFamily="34" charset="0"/>
              </a:rPr>
              <a:t>	Também fiz uma plaquinha para substituir a protoboard usada para o circuito de controle das luzes dos faróis e luzes traseiras e o regulador de voltagem LM7805 contendo um transístor BC337, um transístor </a:t>
            </a:r>
            <a:r>
              <a:rPr lang="pt-BR" sz="2800" kern="150" dirty="0" err="1">
                <a:effectLst/>
                <a:latin typeface="AR BLANCA" panose="02000000000000000000" pitchFamily="2" charset="0"/>
                <a:ea typeface="SimSun" panose="02010600030101010101" pitchFamily="2" charset="-122"/>
                <a:cs typeface="Arial" panose="020B0604020202020204" pitchFamily="34" charset="0"/>
              </a:rPr>
              <a:t>Darlington</a:t>
            </a:r>
            <a:r>
              <a:rPr lang="pt-BR" sz="2800" kern="150" dirty="0">
                <a:effectLst/>
                <a:latin typeface="AR BLANCA" panose="02000000000000000000" pitchFamily="2" charset="0"/>
                <a:ea typeface="SimSun" panose="02010600030101010101" pitchFamily="2" charset="-122"/>
                <a:cs typeface="Arial" panose="020B0604020202020204" pitchFamily="34" charset="0"/>
              </a:rPr>
              <a:t> D560 e o relé de 5V.</a:t>
            </a:r>
          </a:p>
          <a:p>
            <a:pPr algn="just"/>
            <a:endParaRPr lang="pt-BR" sz="2800" dirty="0">
              <a:solidFill>
                <a:prstClr val="black"/>
              </a:solidFill>
              <a:latin typeface="AR BLANCA" panose="02000000000000000000" pitchFamily="2" charset="0"/>
            </a:endParaRPr>
          </a:p>
        </p:txBody>
      </p:sp>
      <p:sp>
        <p:nvSpPr>
          <p:cNvPr id="5" name="CaixaDeTexto 4">
            <a:extLst>
              <a:ext uri="{FF2B5EF4-FFF2-40B4-BE49-F238E27FC236}">
                <a16:creationId xmlns:a16="http://schemas.microsoft.com/office/drawing/2014/main" id="{4D3A59CC-DAF6-4E9C-99BE-234FD1343739}"/>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3800" dirty="0">
                <a:solidFill>
                  <a:prstClr val="black"/>
                </a:solidFill>
                <a:latin typeface="AR BLANCA" panose="02000000000000000000" pitchFamily="2" charset="0"/>
              </a:rPr>
              <a:t>Carrinho</a:t>
            </a: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-Mega2560-BraçoRobótico-NRF24L01 – </a:t>
            </a:r>
            <a:r>
              <a:rPr lang="pt-BR" sz="3800" dirty="0">
                <a:solidFill>
                  <a:prstClr val="black"/>
                </a:solidFill>
                <a:latin typeface="AR BLANCA" panose="02000000000000000000" pitchFamily="2" charset="0"/>
              </a:rPr>
              <a:t>21/02/2022</a:t>
            </a:r>
            <a:endParaRPr kumimoji="0" lang="pt-BR" sz="3800" b="0" i="0" u="none" strike="noStrike" kern="1200" cap="none" spc="0" normalizeH="0" baseline="0" noProof="0" dirty="0">
              <a:ln>
                <a:noFill/>
              </a:ln>
              <a:solidFill>
                <a:prstClr val="black"/>
              </a:solidFill>
              <a:effectLst/>
              <a:uLnTx/>
              <a:uFillTx/>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152909" y="6518654"/>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1275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76645" y="578648"/>
            <a:ext cx="11990069" cy="5693866"/>
          </a:xfrm>
          <a:prstGeom prst="rect">
            <a:avLst/>
          </a:prstGeom>
          <a:noFill/>
        </p:spPr>
        <p:txBody>
          <a:bodyPr wrap="square" rtlCol="0">
            <a:spAutoFit/>
          </a:bodyPr>
          <a:lstStyle/>
          <a:p>
            <a:r>
              <a:rPr kumimoji="0" lang="pt-BR" sz="2800" b="0" i="0" u="none" strike="noStrike" kern="1200" cap="none" spc="0" normalizeH="0" baseline="0" noProof="0" dirty="0">
                <a:ln>
                  <a:noFill/>
                </a:ln>
                <a:solidFill>
                  <a:prstClr val="black"/>
                </a:solidFill>
                <a:effectLst/>
                <a:uLnTx/>
                <a:uFillTx/>
                <a:latin typeface="AR BLANCA" panose="02000000000000000000" pitchFamily="2" charset="0"/>
              </a:rPr>
              <a:t>	</a:t>
            </a:r>
          </a:p>
          <a:p>
            <a:pPr algn="just"/>
            <a:r>
              <a:rPr lang="pt-BR" sz="2800" dirty="0">
                <a:solidFill>
                  <a:prstClr val="black"/>
                </a:solidFill>
                <a:latin typeface="AR BLANCA" panose="02000000000000000000" pitchFamily="2" charset="0"/>
                <a:ea typeface="SimSun" panose="02010600030101010101" pitchFamily="2" charset="-122"/>
                <a:cs typeface="Arial" panose="020B0604020202020204" pitchFamily="34" charset="0"/>
              </a:rPr>
              <a:t>	</a:t>
            </a:r>
            <a:r>
              <a:rPr lang="pt-BR" sz="2800" kern="150" dirty="0">
                <a:effectLst/>
                <a:latin typeface="AR BLANCA" panose="02000000000000000000" pitchFamily="2" charset="0"/>
                <a:ea typeface="SimSun" panose="02010600030101010101" pitchFamily="2" charset="-122"/>
                <a:cs typeface="Arial" panose="020B0604020202020204" pitchFamily="34" charset="0"/>
              </a:rPr>
              <a:t>Na parte de código, alterei no transmissor e no receptor linhas de controle do NRF24L01 pois elas determinam o consumo e o alcance dos módulos NRF24L01. Também alterei o código na parte referente ao controle dos motores devido ao problema quando do giro para a esquerda ou direita pelo carrinho conforme mencionado anteriormente. Apesar de ser um código mais simplista, ele possibilita obter o resultado desejado.</a:t>
            </a:r>
          </a:p>
          <a:p>
            <a:pPr algn="just"/>
            <a:endParaRPr lang="pt-BR" sz="2800" kern="150" dirty="0">
              <a:latin typeface="AR BLANCA" panose="02000000000000000000" pitchFamily="2" charset="0"/>
              <a:ea typeface="SimSun" panose="02010600030101010101" pitchFamily="2" charset="-122"/>
              <a:cs typeface="Arial" panose="020B0604020202020204" pitchFamily="34" charset="0"/>
            </a:endParaRPr>
          </a:p>
          <a:p>
            <a:pPr algn="just"/>
            <a:r>
              <a:rPr lang="pt-BR" sz="2800" kern="150" dirty="0">
                <a:effectLst/>
                <a:latin typeface="AR BLANCA" panose="02000000000000000000" pitchFamily="2" charset="0"/>
                <a:ea typeface="SimSun" panose="02010600030101010101" pitchFamily="2" charset="-122"/>
                <a:cs typeface="Arial" panose="020B0604020202020204" pitchFamily="34" charset="0"/>
              </a:rPr>
              <a:t>Espero que gostem desse novo projeto e, por favor, deixem um like e se inscrevam em meu canal “Fernando </a:t>
            </a:r>
            <a:r>
              <a:rPr lang="pt-BR" sz="2800" kern="150">
                <a:effectLst/>
                <a:latin typeface="AR BLANCA" panose="02000000000000000000" pitchFamily="2" charset="0"/>
                <a:ea typeface="SimSun" panose="02010600030101010101" pitchFamily="2" charset="-122"/>
                <a:cs typeface="Arial" panose="020B0604020202020204" pitchFamily="34" charset="0"/>
              </a:rPr>
              <a:t>Gonçalves Carvalho” .</a:t>
            </a:r>
          </a:p>
          <a:p>
            <a:pPr algn="just"/>
            <a:endParaRPr lang="pt-BR" sz="2800" kern="150" dirty="0">
              <a:effectLst/>
              <a:latin typeface="AR BLANCA" panose="02000000000000000000" pitchFamily="2" charset="0"/>
              <a:ea typeface="SimSun" panose="02010600030101010101" pitchFamily="2" charset="-122"/>
              <a:cs typeface="Arial" panose="020B0604020202020204" pitchFamily="34" charset="0"/>
            </a:endParaRPr>
          </a:p>
          <a:p>
            <a:pPr algn="just"/>
            <a:endParaRPr lang="pt-BR" sz="2800" kern="150" dirty="0">
              <a:effectLst/>
              <a:latin typeface="AR BLANCA" panose="02000000000000000000" pitchFamily="2" charset="0"/>
              <a:ea typeface="SimSun" panose="02010600030101010101" pitchFamily="2" charset="-122"/>
              <a:cs typeface="Arial" panose="020B0604020202020204" pitchFamily="34" charset="0"/>
            </a:endParaRPr>
          </a:p>
          <a:p>
            <a:pPr algn="just"/>
            <a:endParaRPr lang="pt-BR" sz="2800" dirty="0">
              <a:solidFill>
                <a:prstClr val="black"/>
              </a:solidFill>
              <a:latin typeface="AR BLANCA" panose="02000000000000000000" pitchFamily="2" charset="0"/>
            </a:endParaRPr>
          </a:p>
        </p:txBody>
      </p:sp>
      <p:sp>
        <p:nvSpPr>
          <p:cNvPr id="5" name="CaixaDeTexto 4">
            <a:extLst>
              <a:ext uri="{FF2B5EF4-FFF2-40B4-BE49-F238E27FC236}">
                <a16:creationId xmlns:a16="http://schemas.microsoft.com/office/drawing/2014/main" id="{4D3A59CC-DAF6-4E9C-99BE-234FD1343739}"/>
              </a:ext>
            </a:extLst>
          </p:cNvPr>
          <p:cNvSpPr txBox="1"/>
          <p:nvPr/>
        </p:nvSpPr>
        <p:spPr>
          <a:xfrm>
            <a:off x="176645" y="0"/>
            <a:ext cx="11914388" cy="67710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3800" dirty="0">
                <a:solidFill>
                  <a:prstClr val="black"/>
                </a:solidFill>
                <a:latin typeface="AR BLANCA" panose="02000000000000000000" pitchFamily="2" charset="0"/>
              </a:rPr>
              <a:t>Carrinho</a:t>
            </a:r>
            <a:r>
              <a:rPr kumimoji="0" lang="pt-BR" sz="3800" b="0" i="0" u="none" strike="noStrike" kern="1200" cap="none" spc="0" normalizeH="0" baseline="0" noProof="0" dirty="0">
                <a:ln>
                  <a:noFill/>
                </a:ln>
                <a:solidFill>
                  <a:prstClr val="black"/>
                </a:solidFill>
                <a:effectLst/>
                <a:uLnTx/>
                <a:uFillTx/>
                <a:latin typeface="AR BLANCA" panose="02000000000000000000" pitchFamily="2" charset="0"/>
              </a:rPr>
              <a:t>-Mega2560-BraçoRobótico-NRF24L01 – </a:t>
            </a:r>
            <a:r>
              <a:rPr lang="pt-BR" sz="3800" dirty="0">
                <a:solidFill>
                  <a:prstClr val="black"/>
                </a:solidFill>
                <a:latin typeface="AR BLANCA" panose="02000000000000000000" pitchFamily="2" charset="0"/>
              </a:rPr>
              <a:t>21/02/2022</a:t>
            </a:r>
            <a:endParaRPr kumimoji="0" lang="pt-BR" sz="3800" b="0" i="0" u="none" strike="noStrike" kern="1200" cap="none" spc="0" normalizeH="0" baseline="0" noProof="0" dirty="0">
              <a:ln>
                <a:noFill/>
              </a:ln>
              <a:solidFill>
                <a:prstClr val="black"/>
              </a:solidFill>
              <a:effectLst/>
              <a:uLnTx/>
              <a:uFillTx/>
              <a:latin typeface="AR BLANCA" panose="02000000000000000000" pitchFamily="2" charset="0"/>
            </a:endParaRPr>
          </a:p>
        </p:txBody>
      </p:sp>
      <p:sp>
        <p:nvSpPr>
          <p:cNvPr id="6" name="Seta: para a Direita 5">
            <a:extLst>
              <a:ext uri="{FF2B5EF4-FFF2-40B4-BE49-F238E27FC236}">
                <a16:creationId xmlns:a16="http://schemas.microsoft.com/office/drawing/2014/main" id="{2975204D-5A7C-4FA5-A3B4-417318361456}"/>
              </a:ext>
            </a:extLst>
          </p:cNvPr>
          <p:cNvSpPr/>
          <p:nvPr/>
        </p:nvSpPr>
        <p:spPr>
          <a:xfrm>
            <a:off x="11152909" y="6518654"/>
            <a:ext cx="862446" cy="339346"/>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9672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3B5BD7-BC77-414F-AFD1-41653A06AC4D}"/>
              </a:ext>
            </a:extLst>
          </p:cNvPr>
          <p:cNvSpPr>
            <a:spLocks noGrp="1"/>
          </p:cNvSpPr>
          <p:nvPr>
            <p:ph type="title"/>
          </p:nvPr>
        </p:nvSpPr>
        <p:spPr>
          <a:xfrm>
            <a:off x="333026" y="53952"/>
            <a:ext cx="10515600" cy="580448"/>
          </a:xfrm>
        </p:spPr>
        <p:txBody>
          <a:bodyPr>
            <a:noAutofit/>
          </a:bodyPr>
          <a:lstStyle/>
          <a:p>
            <a:r>
              <a:rPr lang="pt-BR" sz="3600" dirty="0"/>
              <a:t>Relação de peças:</a:t>
            </a:r>
          </a:p>
        </p:txBody>
      </p:sp>
      <p:sp>
        <p:nvSpPr>
          <p:cNvPr id="14" name="CaixaDeTexto 13">
            <a:extLst>
              <a:ext uri="{FF2B5EF4-FFF2-40B4-BE49-F238E27FC236}">
                <a16:creationId xmlns:a16="http://schemas.microsoft.com/office/drawing/2014/main" id="{7CC16874-9989-4AE5-AC66-5AB98EE0E425}"/>
              </a:ext>
            </a:extLst>
          </p:cNvPr>
          <p:cNvSpPr txBox="1"/>
          <p:nvPr/>
        </p:nvSpPr>
        <p:spPr>
          <a:xfrm>
            <a:off x="2318153" y="535466"/>
            <a:ext cx="1102866" cy="923330"/>
          </a:xfrm>
          <a:prstGeom prst="rect">
            <a:avLst/>
          </a:prstGeom>
          <a:noFill/>
        </p:spPr>
        <p:txBody>
          <a:bodyPr wrap="square" rtlCol="0">
            <a:spAutoFit/>
          </a:bodyPr>
          <a:lstStyle/>
          <a:p>
            <a:r>
              <a:rPr lang="pt-BR" dirty="0"/>
              <a:t>Placa Mega 2560</a:t>
            </a:r>
          </a:p>
        </p:txBody>
      </p:sp>
      <p:sp>
        <p:nvSpPr>
          <p:cNvPr id="70" name="CaixaDeTexto 69">
            <a:extLst>
              <a:ext uri="{FF2B5EF4-FFF2-40B4-BE49-F238E27FC236}">
                <a16:creationId xmlns:a16="http://schemas.microsoft.com/office/drawing/2014/main" id="{5B3C1576-F3B4-4AE1-9E1D-46FB8B13708E}"/>
              </a:ext>
            </a:extLst>
          </p:cNvPr>
          <p:cNvSpPr txBox="1"/>
          <p:nvPr/>
        </p:nvSpPr>
        <p:spPr>
          <a:xfrm>
            <a:off x="8236742" y="2621984"/>
            <a:ext cx="1021264" cy="923330"/>
          </a:xfrm>
          <a:prstGeom prst="rect">
            <a:avLst/>
          </a:prstGeom>
          <a:noFill/>
        </p:spPr>
        <p:txBody>
          <a:bodyPr wrap="square" rtlCol="0">
            <a:spAutoFit/>
          </a:bodyPr>
          <a:lstStyle/>
          <a:p>
            <a:r>
              <a:rPr lang="pt-BR" dirty="0">
                <a:cs typeface="Times New Roman" panose="02020603050405020304" pitchFamily="18" charset="0"/>
              </a:rPr>
              <a:t>4 Servos</a:t>
            </a:r>
          </a:p>
          <a:p>
            <a:r>
              <a:rPr lang="pt-BR" dirty="0">
                <a:cs typeface="Times New Roman" panose="02020603050405020304" pitchFamily="18" charset="0"/>
              </a:rPr>
              <a:t>motor</a:t>
            </a:r>
          </a:p>
          <a:p>
            <a:r>
              <a:rPr lang="pt-BR" dirty="0">
                <a:cs typeface="Times New Roman" panose="02020603050405020304" pitchFamily="18" charset="0"/>
              </a:rPr>
              <a:t> SG90</a:t>
            </a:r>
          </a:p>
        </p:txBody>
      </p:sp>
      <p:sp>
        <p:nvSpPr>
          <p:cNvPr id="88" name="Seta: para a Direita 87">
            <a:extLst>
              <a:ext uri="{FF2B5EF4-FFF2-40B4-BE49-F238E27FC236}">
                <a16:creationId xmlns:a16="http://schemas.microsoft.com/office/drawing/2014/main" id="{1021EB07-A302-467C-A355-75B352B194E0}"/>
              </a:ext>
            </a:extLst>
          </p:cNvPr>
          <p:cNvSpPr/>
          <p:nvPr/>
        </p:nvSpPr>
        <p:spPr>
          <a:xfrm>
            <a:off x="10848625" y="6384837"/>
            <a:ext cx="862446" cy="33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2">
            <a:extLst>
              <a:ext uri="{FF2B5EF4-FFF2-40B4-BE49-F238E27FC236}">
                <a16:creationId xmlns:a16="http://schemas.microsoft.com/office/drawing/2014/main" id="{6B34DB43-566A-4EE8-B573-6BCAE6856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239" y="2688027"/>
            <a:ext cx="1811586" cy="1019794"/>
          </a:xfrm>
          <a:prstGeom prst="rect">
            <a:avLst/>
          </a:prstGeom>
        </p:spPr>
      </p:pic>
      <p:sp>
        <p:nvSpPr>
          <p:cNvPr id="12" name="CaixaDeTexto 11">
            <a:extLst>
              <a:ext uri="{FF2B5EF4-FFF2-40B4-BE49-F238E27FC236}">
                <a16:creationId xmlns:a16="http://schemas.microsoft.com/office/drawing/2014/main" id="{1A2B3D02-57B2-4E4C-A0F2-00648F8B07B0}"/>
              </a:ext>
            </a:extLst>
          </p:cNvPr>
          <p:cNvSpPr txBox="1"/>
          <p:nvPr/>
        </p:nvSpPr>
        <p:spPr>
          <a:xfrm>
            <a:off x="2320449" y="2564543"/>
            <a:ext cx="942818" cy="646331"/>
          </a:xfrm>
          <a:prstGeom prst="rect">
            <a:avLst/>
          </a:prstGeom>
          <a:noFill/>
        </p:spPr>
        <p:txBody>
          <a:bodyPr wrap="square" rtlCol="0">
            <a:spAutoFit/>
          </a:bodyPr>
          <a:lstStyle/>
          <a:p>
            <a:r>
              <a:rPr lang="pt-BR" dirty="0"/>
              <a:t>Arduino Nano</a:t>
            </a:r>
          </a:p>
        </p:txBody>
      </p:sp>
      <p:pic>
        <p:nvPicPr>
          <p:cNvPr id="18" name="Imagem 17">
            <a:extLst>
              <a:ext uri="{FF2B5EF4-FFF2-40B4-BE49-F238E27FC236}">
                <a16:creationId xmlns:a16="http://schemas.microsoft.com/office/drawing/2014/main" id="{BBEA0710-0640-4331-9AD3-322F847725C2}"/>
              </a:ext>
            </a:extLst>
          </p:cNvPr>
          <p:cNvPicPr>
            <a:picLocks noChangeAspect="1"/>
          </p:cNvPicPr>
          <p:nvPr/>
        </p:nvPicPr>
        <p:blipFill>
          <a:blip r:embed="rId3"/>
          <a:stretch>
            <a:fillRect/>
          </a:stretch>
        </p:blipFill>
        <p:spPr>
          <a:xfrm>
            <a:off x="7906968" y="608761"/>
            <a:ext cx="2221966" cy="1856911"/>
          </a:xfrm>
          <a:prstGeom prst="rect">
            <a:avLst/>
          </a:prstGeom>
        </p:spPr>
      </p:pic>
      <p:pic>
        <p:nvPicPr>
          <p:cNvPr id="21" name="Imagem 20">
            <a:extLst>
              <a:ext uri="{FF2B5EF4-FFF2-40B4-BE49-F238E27FC236}">
                <a16:creationId xmlns:a16="http://schemas.microsoft.com/office/drawing/2014/main" id="{B49D54D8-8CF8-4AB8-A5D3-A9B5043E2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13" y="4638008"/>
            <a:ext cx="1895671" cy="1916502"/>
          </a:xfrm>
          <a:prstGeom prst="rect">
            <a:avLst/>
          </a:prstGeom>
        </p:spPr>
      </p:pic>
      <p:sp>
        <p:nvSpPr>
          <p:cNvPr id="26" name="CaixaDeTexto 25">
            <a:extLst>
              <a:ext uri="{FF2B5EF4-FFF2-40B4-BE49-F238E27FC236}">
                <a16:creationId xmlns:a16="http://schemas.microsoft.com/office/drawing/2014/main" id="{0BED21EF-9ABF-49F4-8DB5-BE30132C52AA}"/>
              </a:ext>
            </a:extLst>
          </p:cNvPr>
          <p:cNvSpPr txBox="1"/>
          <p:nvPr/>
        </p:nvSpPr>
        <p:spPr>
          <a:xfrm>
            <a:off x="10214779" y="592568"/>
            <a:ext cx="1267691" cy="646331"/>
          </a:xfrm>
          <a:prstGeom prst="rect">
            <a:avLst/>
          </a:prstGeom>
          <a:noFill/>
        </p:spPr>
        <p:txBody>
          <a:bodyPr wrap="square" rtlCol="0">
            <a:spAutoFit/>
          </a:bodyPr>
          <a:lstStyle/>
          <a:p>
            <a:r>
              <a:rPr lang="pt-BR" dirty="0"/>
              <a:t>2 Módulos</a:t>
            </a:r>
          </a:p>
          <a:p>
            <a:r>
              <a:rPr lang="pt-BR" dirty="0"/>
              <a:t>NRF24L01</a:t>
            </a:r>
          </a:p>
        </p:txBody>
      </p:sp>
      <p:sp>
        <p:nvSpPr>
          <p:cNvPr id="27" name="CaixaDeTexto 26">
            <a:extLst>
              <a:ext uri="{FF2B5EF4-FFF2-40B4-BE49-F238E27FC236}">
                <a16:creationId xmlns:a16="http://schemas.microsoft.com/office/drawing/2014/main" id="{14B714B0-9A21-456B-992D-C3C2876F8897}"/>
              </a:ext>
            </a:extLst>
          </p:cNvPr>
          <p:cNvSpPr txBox="1"/>
          <p:nvPr/>
        </p:nvSpPr>
        <p:spPr>
          <a:xfrm>
            <a:off x="2126594" y="4617760"/>
            <a:ext cx="1375387" cy="1200329"/>
          </a:xfrm>
          <a:prstGeom prst="rect">
            <a:avLst/>
          </a:prstGeom>
          <a:noFill/>
        </p:spPr>
        <p:txBody>
          <a:bodyPr wrap="square" rtlCol="0">
            <a:spAutoFit/>
          </a:bodyPr>
          <a:lstStyle/>
          <a:p>
            <a:r>
              <a:rPr lang="pt-BR" dirty="0"/>
              <a:t>2 </a:t>
            </a:r>
          </a:p>
          <a:p>
            <a:r>
              <a:rPr lang="pt-BR" dirty="0"/>
              <a:t>Adaptadores</a:t>
            </a:r>
          </a:p>
          <a:p>
            <a:r>
              <a:rPr lang="pt-BR" dirty="0"/>
              <a:t>Para</a:t>
            </a:r>
          </a:p>
          <a:p>
            <a:r>
              <a:rPr lang="pt-BR" dirty="0"/>
              <a:t>NRF24L01</a:t>
            </a:r>
          </a:p>
        </p:txBody>
      </p:sp>
      <p:sp>
        <p:nvSpPr>
          <p:cNvPr id="28" name="CaixaDeTexto 27">
            <a:extLst>
              <a:ext uri="{FF2B5EF4-FFF2-40B4-BE49-F238E27FC236}">
                <a16:creationId xmlns:a16="http://schemas.microsoft.com/office/drawing/2014/main" id="{13884079-EB47-4A26-B9AB-2EAB5AED2D2F}"/>
              </a:ext>
            </a:extLst>
          </p:cNvPr>
          <p:cNvSpPr txBox="1"/>
          <p:nvPr/>
        </p:nvSpPr>
        <p:spPr>
          <a:xfrm>
            <a:off x="5398928" y="4704720"/>
            <a:ext cx="1038813" cy="646331"/>
          </a:xfrm>
          <a:prstGeom prst="rect">
            <a:avLst/>
          </a:prstGeom>
          <a:noFill/>
        </p:spPr>
        <p:txBody>
          <a:bodyPr wrap="square" rtlCol="0">
            <a:spAutoFit/>
          </a:bodyPr>
          <a:lstStyle/>
          <a:p>
            <a:r>
              <a:rPr lang="pt-BR" dirty="0"/>
              <a:t>3</a:t>
            </a:r>
          </a:p>
          <a:p>
            <a:r>
              <a:rPr lang="pt-BR" dirty="0"/>
              <a:t>Joysticks</a:t>
            </a:r>
          </a:p>
        </p:txBody>
      </p:sp>
      <p:pic>
        <p:nvPicPr>
          <p:cNvPr id="16" name="Imagem 15">
            <a:extLst>
              <a:ext uri="{FF2B5EF4-FFF2-40B4-BE49-F238E27FC236}">
                <a16:creationId xmlns:a16="http://schemas.microsoft.com/office/drawing/2014/main" id="{5E55D512-FFBD-4C09-9348-E7F6BC617B15}"/>
              </a:ext>
            </a:extLst>
          </p:cNvPr>
          <p:cNvPicPr>
            <a:picLocks noChangeAspect="1"/>
          </p:cNvPicPr>
          <p:nvPr/>
        </p:nvPicPr>
        <p:blipFill>
          <a:blip r:embed="rId5"/>
          <a:stretch>
            <a:fillRect/>
          </a:stretch>
        </p:blipFill>
        <p:spPr>
          <a:xfrm>
            <a:off x="3515851" y="4638008"/>
            <a:ext cx="1883077" cy="1916502"/>
          </a:xfrm>
          <a:prstGeom prst="rect">
            <a:avLst/>
          </a:prstGeom>
        </p:spPr>
      </p:pic>
      <p:pic>
        <p:nvPicPr>
          <p:cNvPr id="19" name="Imagem 18">
            <a:extLst>
              <a:ext uri="{FF2B5EF4-FFF2-40B4-BE49-F238E27FC236}">
                <a16:creationId xmlns:a16="http://schemas.microsoft.com/office/drawing/2014/main" id="{FD78DDEF-8CA0-485A-ABC1-E0A8901769CF}"/>
              </a:ext>
            </a:extLst>
          </p:cNvPr>
          <p:cNvPicPr>
            <a:picLocks noChangeAspect="1"/>
          </p:cNvPicPr>
          <p:nvPr/>
        </p:nvPicPr>
        <p:blipFill>
          <a:blip r:embed="rId6"/>
          <a:stretch>
            <a:fillRect/>
          </a:stretch>
        </p:blipFill>
        <p:spPr>
          <a:xfrm>
            <a:off x="3310512" y="2583339"/>
            <a:ext cx="2156625" cy="1706203"/>
          </a:xfrm>
          <a:prstGeom prst="rect">
            <a:avLst/>
          </a:prstGeom>
        </p:spPr>
      </p:pic>
      <p:sp>
        <p:nvSpPr>
          <p:cNvPr id="30" name="CaixaDeTexto 29">
            <a:extLst>
              <a:ext uri="{FF2B5EF4-FFF2-40B4-BE49-F238E27FC236}">
                <a16:creationId xmlns:a16="http://schemas.microsoft.com/office/drawing/2014/main" id="{5207568C-0A7B-4B05-A29A-216743FB3C02}"/>
              </a:ext>
            </a:extLst>
          </p:cNvPr>
          <p:cNvSpPr txBox="1"/>
          <p:nvPr/>
        </p:nvSpPr>
        <p:spPr>
          <a:xfrm>
            <a:off x="5528718" y="2541400"/>
            <a:ext cx="1008308" cy="1200329"/>
          </a:xfrm>
          <a:prstGeom prst="rect">
            <a:avLst/>
          </a:prstGeom>
          <a:noFill/>
        </p:spPr>
        <p:txBody>
          <a:bodyPr wrap="square" rtlCol="0">
            <a:spAutoFit/>
          </a:bodyPr>
          <a:lstStyle/>
          <a:p>
            <a:r>
              <a:rPr lang="pt-BR" dirty="0" err="1"/>
              <a:t>Shield</a:t>
            </a:r>
            <a:r>
              <a:rPr lang="pt-BR" dirty="0"/>
              <a:t> Sensor Nano V3.0</a:t>
            </a:r>
          </a:p>
        </p:txBody>
      </p:sp>
      <p:pic>
        <p:nvPicPr>
          <p:cNvPr id="31" name="Imagem 30">
            <a:extLst>
              <a:ext uri="{FF2B5EF4-FFF2-40B4-BE49-F238E27FC236}">
                <a16:creationId xmlns:a16="http://schemas.microsoft.com/office/drawing/2014/main" id="{EBC4CF3F-5B7A-4FB3-853A-D5B6EF55A7D1}"/>
              </a:ext>
            </a:extLst>
          </p:cNvPr>
          <p:cNvPicPr>
            <a:picLocks noChangeAspect="1"/>
          </p:cNvPicPr>
          <p:nvPr/>
        </p:nvPicPr>
        <p:blipFill>
          <a:blip r:embed="rId7"/>
          <a:stretch>
            <a:fillRect/>
          </a:stretch>
        </p:blipFill>
        <p:spPr>
          <a:xfrm rot="16200000">
            <a:off x="8833101" y="4816796"/>
            <a:ext cx="1856911" cy="1619757"/>
          </a:xfrm>
          <a:prstGeom prst="rect">
            <a:avLst/>
          </a:prstGeom>
        </p:spPr>
      </p:pic>
      <p:pic>
        <p:nvPicPr>
          <p:cNvPr id="32" name="Imagem 31">
            <a:extLst>
              <a:ext uri="{FF2B5EF4-FFF2-40B4-BE49-F238E27FC236}">
                <a16:creationId xmlns:a16="http://schemas.microsoft.com/office/drawing/2014/main" id="{57FD5631-B509-4DA1-91A1-7DF9BB4FBA56}"/>
              </a:ext>
            </a:extLst>
          </p:cNvPr>
          <p:cNvPicPr>
            <a:picLocks noChangeAspect="1"/>
          </p:cNvPicPr>
          <p:nvPr/>
        </p:nvPicPr>
        <p:blipFill>
          <a:blip r:embed="rId8"/>
          <a:stretch>
            <a:fillRect/>
          </a:stretch>
        </p:blipFill>
        <p:spPr>
          <a:xfrm rot="16200000">
            <a:off x="6262338" y="4909880"/>
            <a:ext cx="1874186" cy="1415073"/>
          </a:xfrm>
          <a:prstGeom prst="rect">
            <a:avLst/>
          </a:prstGeom>
        </p:spPr>
      </p:pic>
      <p:sp>
        <p:nvSpPr>
          <p:cNvPr id="33" name="CaixaDeTexto 32">
            <a:extLst>
              <a:ext uri="{FF2B5EF4-FFF2-40B4-BE49-F238E27FC236}">
                <a16:creationId xmlns:a16="http://schemas.microsoft.com/office/drawing/2014/main" id="{55E109D3-C0D0-4906-83D9-AA74331F2CAF}"/>
              </a:ext>
            </a:extLst>
          </p:cNvPr>
          <p:cNvSpPr txBox="1"/>
          <p:nvPr/>
        </p:nvSpPr>
        <p:spPr>
          <a:xfrm>
            <a:off x="10618473" y="4638008"/>
            <a:ext cx="10925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Caixa para 6 pilhas AA</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sp>
        <p:nvSpPr>
          <p:cNvPr id="34" name="CaixaDeTexto 33">
            <a:extLst>
              <a:ext uri="{FF2B5EF4-FFF2-40B4-BE49-F238E27FC236}">
                <a16:creationId xmlns:a16="http://schemas.microsoft.com/office/drawing/2014/main" id="{D1B71541-405D-4933-B5FC-5D2BFE02D88E}"/>
              </a:ext>
            </a:extLst>
          </p:cNvPr>
          <p:cNvSpPr txBox="1"/>
          <p:nvPr/>
        </p:nvSpPr>
        <p:spPr>
          <a:xfrm>
            <a:off x="8006921" y="4687601"/>
            <a:ext cx="85536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Caixa para 3 pilhas AA</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22" name="Imagem 21">
            <a:extLst>
              <a:ext uri="{FF2B5EF4-FFF2-40B4-BE49-F238E27FC236}">
                <a16:creationId xmlns:a16="http://schemas.microsoft.com/office/drawing/2014/main" id="{CC824134-F0D3-4FE5-AE98-BD69D9729D3B}"/>
              </a:ext>
            </a:extLst>
          </p:cNvPr>
          <p:cNvPicPr>
            <a:picLocks noChangeAspect="1"/>
          </p:cNvPicPr>
          <p:nvPr/>
        </p:nvPicPr>
        <p:blipFill>
          <a:blip r:embed="rId9"/>
          <a:stretch>
            <a:fillRect/>
          </a:stretch>
        </p:blipFill>
        <p:spPr>
          <a:xfrm>
            <a:off x="9305251" y="2707053"/>
            <a:ext cx="1528595" cy="1200329"/>
          </a:xfrm>
          <a:prstGeom prst="rect">
            <a:avLst/>
          </a:prstGeom>
        </p:spPr>
      </p:pic>
      <p:sp>
        <p:nvSpPr>
          <p:cNvPr id="24" name="CaixaDeTexto 23">
            <a:extLst>
              <a:ext uri="{FF2B5EF4-FFF2-40B4-BE49-F238E27FC236}">
                <a16:creationId xmlns:a16="http://schemas.microsoft.com/office/drawing/2014/main" id="{10EB92D6-9C6B-4CA6-8BFF-17E3CF6DF842}"/>
              </a:ext>
            </a:extLst>
          </p:cNvPr>
          <p:cNvSpPr txBox="1"/>
          <p:nvPr/>
        </p:nvSpPr>
        <p:spPr>
          <a:xfrm>
            <a:off x="10905253" y="2707608"/>
            <a:ext cx="128674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Plataforma </a:t>
            </a:r>
            <a:r>
              <a:rPr kumimoji="0" lang="pt-BR" b="0" i="0" u="none" strike="noStrike" kern="1200" cap="none" spc="0" normalizeH="0" baseline="0" noProof="0" dirty="0" err="1">
                <a:ln>
                  <a:noFill/>
                </a:ln>
                <a:solidFill>
                  <a:prstClr val="black"/>
                </a:solidFill>
                <a:effectLst/>
                <a:uLnTx/>
                <a:uFillTx/>
                <a:ea typeface="+mn-ea"/>
                <a:cs typeface="Times New Roman" panose="02020603050405020304" pitchFamily="18" charset="0"/>
              </a:rPr>
              <a:t>Rocket</a:t>
            </a: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 Tank com o kit </a:t>
            </a:r>
            <a:r>
              <a:rPr kumimoji="0" lang="pt-BR" b="0" i="0" u="none" strike="noStrike" kern="1200" cap="none" spc="0" normalizeH="0" baseline="0" noProof="0" dirty="0" err="1">
                <a:ln>
                  <a:noFill/>
                </a:ln>
                <a:solidFill>
                  <a:prstClr val="black"/>
                </a:solidFill>
                <a:effectLst/>
                <a:uLnTx/>
                <a:uFillTx/>
                <a:ea typeface="+mn-ea"/>
                <a:cs typeface="Times New Roman" panose="02020603050405020304" pitchFamily="18" charset="0"/>
              </a:rPr>
              <a:t>expan</a:t>
            </a:r>
            <a:r>
              <a:rPr lang="pt-BR" dirty="0">
                <a:solidFill>
                  <a:prstClr val="black"/>
                </a:solidFill>
                <a:cs typeface="Times New Roman" panose="02020603050405020304" pitchFamily="18" charset="0"/>
              </a:rPr>
              <a:t>são</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4" name="Imagem 3">
            <a:extLst>
              <a:ext uri="{FF2B5EF4-FFF2-40B4-BE49-F238E27FC236}">
                <a16:creationId xmlns:a16="http://schemas.microsoft.com/office/drawing/2014/main" id="{554C0700-AE93-4A20-8E56-261D8218DC32}"/>
              </a:ext>
            </a:extLst>
          </p:cNvPr>
          <p:cNvPicPr>
            <a:picLocks noChangeAspect="1"/>
          </p:cNvPicPr>
          <p:nvPr/>
        </p:nvPicPr>
        <p:blipFill>
          <a:blip r:embed="rId10"/>
          <a:stretch>
            <a:fillRect/>
          </a:stretch>
        </p:blipFill>
        <p:spPr>
          <a:xfrm>
            <a:off x="211872" y="608761"/>
            <a:ext cx="1937392" cy="1857132"/>
          </a:xfrm>
          <a:prstGeom prst="rect">
            <a:avLst/>
          </a:prstGeom>
        </p:spPr>
      </p:pic>
      <p:pic>
        <p:nvPicPr>
          <p:cNvPr id="6" name="Imagem 5">
            <a:extLst>
              <a:ext uri="{FF2B5EF4-FFF2-40B4-BE49-F238E27FC236}">
                <a16:creationId xmlns:a16="http://schemas.microsoft.com/office/drawing/2014/main" id="{E203828D-CAE0-468F-A133-EF140F5260F5}"/>
              </a:ext>
            </a:extLst>
          </p:cNvPr>
          <p:cNvPicPr>
            <a:picLocks noChangeAspect="1"/>
          </p:cNvPicPr>
          <p:nvPr/>
        </p:nvPicPr>
        <p:blipFill>
          <a:blip r:embed="rId11"/>
          <a:stretch>
            <a:fillRect/>
          </a:stretch>
        </p:blipFill>
        <p:spPr>
          <a:xfrm>
            <a:off x="229190" y="2642437"/>
            <a:ext cx="1931313" cy="1555490"/>
          </a:xfrm>
          <a:prstGeom prst="rect">
            <a:avLst/>
          </a:prstGeom>
        </p:spPr>
      </p:pic>
      <p:pic>
        <p:nvPicPr>
          <p:cNvPr id="8" name="Imagem 7">
            <a:extLst>
              <a:ext uri="{FF2B5EF4-FFF2-40B4-BE49-F238E27FC236}">
                <a16:creationId xmlns:a16="http://schemas.microsoft.com/office/drawing/2014/main" id="{B437728F-BFE5-451D-B2AC-D8CD8BCFA25C}"/>
              </a:ext>
            </a:extLst>
          </p:cNvPr>
          <p:cNvPicPr>
            <a:picLocks noChangeAspect="1"/>
          </p:cNvPicPr>
          <p:nvPr/>
        </p:nvPicPr>
        <p:blipFill>
          <a:blip r:embed="rId12"/>
          <a:stretch>
            <a:fillRect/>
          </a:stretch>
        </p:blipFill>
        <p:spPr>
          <a:xfrm>
            <a:off x="3304835" y="608761"/>
            <a:ext cx="3334954" cy="1857131"/>
          </a:xfrm>
          <a:prstGeom prst="rect">
            <a:avLst/>
          </a:prstGeom>
        </p:spPr>
      </p:pic>
      <p:sp>
        <p:nvSpPr>
          <p:cNvPr id="35" name="CaixaDeTexto 34">
            <a:extLst>
              <a:ext uri="{FF2B5EF4-FFF2-40B4-BE49-F238E27FC236}">
                <a16:creationId xmlns:a16="http://schemas.microsoft.com/office/drawing/2014/main" id="{54976D2D-38DE-4BFC-AC5E-A20BF35AB45E}"/>
              </a:ext>
            </a:extLst>
          </p:cNvPr>
          <p:cNvSpPr txBox="1"/>
          <p:nvPr/>
        </p:nvSpPr>
        <p:spPr>
          <a:xfrm>
            <a:off x="6760943" y="543478"/>
            <a:ext cx="1267691" cy="923330"/>
          </a:xfrm>
          <a:prstGeom prst="rect">
            <a:avLst/>
          </a:prstGeom>
          <a:noFill/>
        </p:spPr>
        <p:txBody>
          <a:bodyPr wrap="square" rtlCol="0">
            <a:spAutoFit/>
          </a:bodyPr>
          <a:lstStyle/>
          <a:p>
            <a:r>
              <a:rPr lang="pt-BR" dirty="0" err="1"/>
              <a:t>Shield</a:t>
            </a:r>
            <a:r>
              <a:rPr lang="pt-BR" dirty="0"/>
              <a:t> Sensor V2.0</a:t>
            </a:r>
          </a:p>
        </p:txBody>
      </p:sp>
    </p:spTree>
    <p:extLst>
      <p:ext uri="{BB962C8B-B14F-4D97-AF65-F5344CB8AC3E}">
        <p14:creationId xmlns:p14="http://schemas.microsoft.com/office/powerpoint/2010/main" val="1741973250"/>
      </p:ext>
    </p:extLst>
  </p:cSld>
  <p:clrMapOvr>
    <a:masterClrMapping/>
  </p:clrMapOvr>
  <mc:AlternateContent xmlns:mc="http://schemas.openxmlformats.org/markup-compatibility/2006" xmlns:p14="http://schemas.microsoft.com/office/powerpoint/2010/main">
    <mc:Choice Requires="p14">
      <p:transition spd="slow" p14:dur="2000" advTm="4882"/>
    </mc:Choice>
    <mc:Fallback xmlns="">
      <p:transition spd="slow" advTm="488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3B5BD7-BC77-414F-AFD1-41653A06AC4D}"/>
              </a:ext>
            </a:extLst>
          </p:cNvPr>
          <p:cNvSpPr>
            <a:spLocks noGrp="1"/>
          </p:cNvSpPr>
          <p:nvPr>
            <p:ph type="title"/>
          </p:nvPr>
        </p:nvSpPr>
        <p:spPr>
          <a:xfrm>
            <a:off x="333026" y="53952"/>
            <a:ext cx="10515600" cy="580448"/>
          </a:xfrm>
        </p:spPr>
        <p:txBody>
          <a:bodyPr>
            <a:noAutofit/>
          </a:bodyPr>
          <a:lstStyle/>
          <a:p>
            <a:r>
              <a:rPr lang="pt-BR" sz="3600" dirty="0"/>
              <a:t>Relação de peças:</a:t>
            </a:r>
          </a:p>
        </p:txBody>
      </p:sp>
      <p:sp>
        <p:nvSpPr>
          <p:cNvPr id="88" name="Seta: para a Direita 87">
            <a:extLst>
              <a:ext uri="{FF2B5EF4-FFF2-40B4-BE49-F238E27FC236}">
                <a16:creationId xmlns:a16="http://schemas.microsoft.com/office/drawing/2014/main" id="{1021EB07-A302-467C-A355-75B352B194E0}"/>
              </a:ext>
            </a:extLst>
          </p:cNvPr>
          <p:cNvSpPr/>
          <p:nvPr/>
        </p:nvSpPr>
        <p:spPr>
          <a:xfrm>
            <a:off x="10848625" y="6384837"/>
            <a:ext cx="862446" cy="339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Imagem 23">
            <a:extLst>
              <a:ext uri="{FF2B5EF4-FFF2-40B4-BE49-F238E27FC236}">
                <a16:creationId xmlns:a16="http://schemas.microsoft.com/office/drawing/2014/main" id="{4FF7D68F-9637-4BD6-8DAC-A166D2072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4502" y="636540"/>
            <a:ext cx="1475098" cy="1106324"/>
          </a:xfrm>
          <a:prstGeom prst="rect">
            <a:avLst/>
          </a:prstGeom>
        </p:spPr>
      </p:pic>
      <p:sp>
        <p:nvSpPr>
          <p:cNvPr id="25" name="CaixaDeTexto 24">
            <a:extLst>
              <a:ext uri="{FF2B5EF4-FFF2-40B4-BE49-F238E27FC236}">
                <a16:creationId xmlns:a16="http://schemas.microsoft.com/office/drawing/2014/main" id="{DB3CE9BD-6029-4E57-938F-9BE9E71AB37D}"/>
              </a:ext>
            </a:extLst>
          </p:cNvPr>
          <p:cNvSpPr txBox="1"/>
          <p:nvPr/>
        </p:nvSpPr>
        <p:spPr>
          <a:xfrm>
            <a:off x="5975118" y="594534"/>
            <a:ext cx="8417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Fêmea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 P4</a:t>
            </a:r>
            <a:endPar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endParaRPr>
          </a:p>
        </p:txBody>
      </p:sp>
      <p:pic>
        <p:nvPicPr>
          <p:cNvPr id="32" name="Imagem 31">
            <a:extLst>
              <a:ext uri="{FF2B5EF4-FFF2-40B4-BE49-F238E27FC236}">
                <a16:creationId xmlns:a16="http://schemas.microsoft.com/office/drawing/2014/main" id="{7A87B4DA-8C85-4FC4-B417-97519FE10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456212" y="1903080"/>
            <a:ext cx="1299135" cy="1200329"/>
          </a:xfrm>
          <a:prstGeom prst="rect">
            <a:avLst/>
          </a:prstGeom>
        </p:spPr>
      </p:pic>
      <p:sp>
        <p:nvSpPr>
          <p:cNvPr id="33" name="CaixaDeTexto 32">
            <a:extLst>
              <a:ext uri="{FF2B5EF4-FFF2-40B4-BE49-F238E27FC236}">
                <a16:creationId xmlns:a16="http://schemas.microsoft.com/office/drawing/2014/main" id="{F8A842A1-CC69-42E8-9ED4-F61CD3745F4B}"/>
              </a:ext>
            </a:extLst>
          </p:cNvPr>
          <p:cNvSpPr txBox="1"/>
          <p:nvPr/>
        </p:nvSpPr>
        <p:spPr>
          <a:xfrm>
            <a:off x="6755347" y="1856696"/>
            <a:ext cx="102604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Jumper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macho/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fêmea</a:t>
            </a:r>
          </a:p>
        </p:txBody>
      </p:sp>
      <p:sp>
        <p:nvSpPr>
          <p:cNvPr id="31" name="CaixaDeTexto 30">
            <a:extLst>
              <a:ext uri="{FF2B5EF4-FFF2-40B4-BE49-F238E27FC236}">
                <a16:creationId xmlns:a16="http://schemas.microsoft.com/office/drawing/2014/main" id="{E5F7A76F-501B-4B8C-B564-8ACFDADB2987}"/>
              </a:ext>
            </a:extLst>
          </p:cNvPr>
          <p:cNvSpPr txBox="1"/>
          <p:nvPr/>
        </p:nvSpPr>
        <p:spPr>
          <a:xfrm>
            <a:off x="4578169" y="1846266"/>
            <a:ext cx="1026045" cy="923330"/>
          </a:xfrm>
          <a:prstGeom prst="rect">
            <a:avLst/>
          </a:prstGeom>
          <a:noFill/>
        </p:spPr>
        <p:txBody>
          <a:bodyPr wrap="square" rtlCol="0">
            <a:spAutoFit/>
          </a:bodyPr>
          <a:lstStyle/>
          <a:p>
            <a:r>
              <a:rPr lang="pt-BR" dirty="0"/>
              <a:t>Jumper</a:t>
            </a:r>
          </a:p>
          <a:p>
            <a:r>
              <a:rPr lang="pt-BR" dirty="0"/>
              <a:t>fêmea/</a:t>
            </a:r>
          </a:p>
          <a:p>
            <a:r>
              <a:rPr lang="pt-BR" dirty="0"/>
              <a:t>fêmea</a:t>
            </a:r>
          </a:p>
        </p:txBody>
      </p:sp>
      <p:sp>
        <p:nvSpPr>
          <p:cNvPr id="47" name="CaixaDeTexto 46">
            <a:extLst>
              <a:ext uri="{FF2B5EF4-FFF2-40B4-BE49-F238E27FC236}">
                <a16:creationId xmlns:a16="http://schemas.microsoft.com/office/drawing/2014/main" id="{8DB7B1E0-E7CD-40AE-B18C-5C7FA125EDB5}"/>
              </a:ext>
            </a:extLst>
          </p:cNvPr>
          <p:cNvSpPr txBox="1"/>
          <p:nvPr/>
        </p:nvSpPr>
        <p:spPr>
          <a:xfrm>
            <a:off x="1778189" y="1894662"/>
            <a:ext cx="9833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cs typeface="Times New Roman" panose="02020603050405020304" pitchFamily="18" charset="0"/>
              </a:rPr>
              <a:t>Ponte 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ea typeface="+mn-ea"/>
                <a:cs typeface="Times New Roman" panose="02020603050405020304" pitchFamily="18" charset="0"/>
              </a:rPr>
              <a:t>L298N</a:t>
            </a:r>
          </a:p>
        </p:txBody>
      </p:sp>
      <p:pic>
        <p:nvPicPr>
          <p:cNvPr id="20" name="Imagem 19">
            <a:extLst>
              <a:ext uri="{FF2B5EF4-FFF2-40B4-BE49-F238E27FC236}">
                <a16:creationId xmlns:a16="http://schemas.microsoft.com/office/drawing/2014/main" id="{106FAC90-0E4B-4D42-980D-08BBAF3300B5}"/>
              </a:ext>
            </a:extLst>
          </p:cNvPr>
          <p:cNvPicPr>
            <a:picLocks noChangeAspect="1"/>
          </p:cNvPicPr>
          <p:nvPr/>
        </p:nvPicPr>
        <p:blipFill>
          <a:blip r:embed="rId4"/>
          <a:stretch>
            <a:fillRect/>
          </a:stretch>
        </p:blipFill>
        <p:spPr>
          <a:xfrm>
            <a:off x="7775458" y="1901230"/>
            <a:ext cx="820921" cy="1184855"/>
          </a:xfrm>
          <a:prstGeom prst="rect">
            <a:avLst/>
          </a:prstGeom>
        </p:spPr>
      </p:pic>
      <p:sp>
        <p:nvSpPr>
          <p:cNvPr id="22" name="CaixaDeTexto 21">
            <a:extLst>
              <a:ext uri="{FF2B5EF4-FFF2-40B4-BE49-F238E27FC236}">
                <a16:creationId xmlns:a16="http://schemas.microsoft.com/office/drawing/2014/main" id="{7FF8E3AA-F233-4B84-9CA6-A6B83AAA7B55}"/>
              </a:ext>
            </a:extLst>
          </p:cNvPr>
          <p:cNvSpPr txBox="1"/>
          <p:nvPr/>
        </p:nvSpPr>
        <p:spPr>
          <a:xfrm>
            <a:off x="8656784" y="1828766"/>
            <a:ext cx="1331821" cy="1200329"/>
          </a:xfrm>
          <a:prstGeom prst="rect">
            <a:avLst/>
          </a:prstGeom>
          <a:noFill/>
        </p:spPr>
        <p:txBody>
          <a:bodyPr wrap="square" rtlCol="0">
            <a:spAutoFit/>
          </a:bodyPr>
          <a:lstStyle/>
          <a:p>
            <a:r>
              <a:rPr lang="pt-BR" dirty="0"/>
              <a:t>Chaves liga/desliga</a:t>
            </a:r>
          </a:p>
          <a:p>
            <a:r>
              <a:rPr lang="pt-BR" dirty="0"/>
              <a:t>2 </a:t>
            </a:r>
            <a:r>
              <a:rPr lang="pt-BR" dirty="0" err="1"/>
              <a:t>pólos</a:t>
            </a:r>
            <a:r>
              <a:rPr lang="pt-BR" dirty="0"/>
              <a:t> por</a:t>
            </a:r>
          </a:p>
          <a:p>
            <a:r>
              <a:rPr lang="pt-BR" dirty="0"/>
              <a:t>2 posições</a:t>
            </a:r>
          </a:p>
        </p:txBody>
      </p:sp>
      <p:pic>
        <p:nvPicPr>
          <p:cNvPr id="4" name="Imagem 3">
            <a:extLst>
              <a:ext uri="{FF2B5EF4-FFF2-40B4-BE49-F238E27FC236}">
                <a16:creationId xmlns:a16="http://schemas.microsoft.com/office/drawing/2014/main" id="{36752AC1-E6BA-400C-B0BB-65BC7ADE3A42}"/>
              </a:ext>
            </a:extLst>
          </p:cNvPr>
          <p:cNvPicPr>
            <a:picLocks noChangeAspect="1"/>
          </p:cNvPicPr>
          <p:nvPr/>
        </p:nvPicPr>
        <p:blipFill>
          <a:blip r:embed="rId5"/>
          <a:stretch>
            <a:fillRect/>
          </a:stretch>
        </p:blipFill>
        <p:spPr>
          <a:xfrm>
            <a:off x="220411" y="3295244"/>
            <a:ext cx="1652407" cy="1656527"/>
          </a:xfrm>
          <a:prstGeom prst="rect">
            <a:avLst/>
          </a:prstGeom>
        </p:spPr>
      </p:pic>
      <p:sp>
        <p:nvSpPr>
          <p:cNvPr id="5" name="CaixaDeTexto 4">
            <a:extLst>
              <a:ext uri="{FF2B5EF4-FFF2-40B4-BE49-F238E27FC236}">
                <a16:creationId xmlns:a16="http://schemas.microsoft.com/office/drawing/2014/main" id="{FD188D99-798F-4C93-A3E4-379AF659FE8A}"/>
              </a:ext>
            </a:extLst>
          </p:cNvPr>
          <p:cNvSpPr txBox="1"/>
          <p:nvPr/>
        </p:nvSpPr>
        <p:spPr>
          <a:xfrm>
            <a:off x="1936133" y="3202271"/>
            <a:ext cx="997527" cy="646331"/>
          </a:xfrm>
          <a:prstGeom prst="rect">
            <a:avLst/>
          </a:prstGeom>
          <a:noFill/>
        </p:spPr>
        <p:txBody>
          <a:bodyPr wrap="square" rtlCol="0">
            <a:spAutoFit/>
          </a:bodyPr>
          <a:lstStyle/>
          <a:p>
            <a:r>
              <a:rPr lang="pt-BR" dirty="0"/>
              <a:t>Diodo</a:t>
            </a:r>
          </a:p>
          <a:p>
            <a:r>
              <a:rPr lang="pt-BR" dirty="0"/>
              <a:t>1N4007</a:t>
            </a:r>
          </a:p>
        </p:txBody>
      </p:sp>
      <p:pic>
        <p:nvPicPr>
          <p:cNvPr id="14" name="Imagem 13">
            <a:extLst>
              <a:ext uri="{FF2B5EF4-FFF2-40B4-BE49-F238E27FC236}">
                <a16:creationId xmlns:a16="http://schemas.microsoft.com/office/drawing/2014/main" id="{086A52E5-D6D3-4FD2-826C-31FD1992764F}"/>
              </a:ext>
            </a:extLst>
          </p:cNvPr>
          <p:cNvPicPr>
            <a:picLocks noChangeAspect="1"/>
          </p:cNvPicPr>
          <p:nvPr/>
        </p:nvPicPr>
        <p:blipFill>
          <a:blip r:embed="rId6"/>
          <a:stretch>
            <a:fillRect/>
          </a:stretch>
        </p:blipFill>
        <p:spPr>
          <a:xfrm>
            <a:off x="2809658" y="3295244"/>
            <a:ext cx="1656527" cy="1656527"/>
          </a:xfrm>
          <a:prstGeom prst="rect">
            <a:avLst/>
          </a:prstGeom>
        </p:spPr>
      </p:pic>
      <p:sp>
        <p:nvSpPr>
          <p:cNvPr id="36" name="CaixaDeTexto 35">
            <a:extLst>
              <a:ext uri="{FF2B5EF4-FFF2-40B4-BE49-F238E27FC236}">
                <a16:creationId xmlns:a16="http://schemas.microsoft.com/office/drawing/2014/main" id="{6B717566-34EB-44FC-B336-FD72B04383B7}"/>
              </a:ext>
            </a:extLst>
          </p:cNvPr>
          <p:cNvSpPr txBox="1"/>
          <p:nvPr/>
        </p:nvSpPr>
        <p:spPr>
          <a:xfrm>
            <a:off x="4578169" y="3234544"/>
            <a:ext cx="997527" cy="1477328"/>
          </a:xfrm>
          <a:prstGeom prst="rect">
            <a:avLst/>
          </a:prstGeom>
          <a:noFill/>
        </p:spPr>
        <p:txBody>
          <a:bodyPr wrap="square" rtlCol="0">
            <a:spAutoFit/>
          </a:bodyPr>
          <a:lstStyle/>
          <a:p>
            <a:r>
              <a:rPr lang="pt-BR" dirty="0"/>
              <a:t>8 leds brancos alto brilho 5mm</a:t>
            </a:r>
          </a:p>
        </p:txBody>
      </p:sp>
      <p:pic>
        <p:nvPicPr>
          <p:cNvPr id="16" name="Imagem 15">
            <a:extLst>
              <a:ext uri="{FF2B5EF4-FFF2-40B4-BE49-F238E27FC236}">
                <a16:creationId xmlns:a16="http://schemas.microsoft.com/office/drawing/2014/main" id="{2C59A80D-70EB-453B-83AE-38A794473B24}"/>
              </a:ext>
            </a:extLst>
          </p:cNvPr>
          <p:cNvPicPr>
            <a:picLocks noChangeAspect="1"/>
          </p:cNvPicPr>
          <p:nvPr/>
        </p:nvPicPr>
        <p:blipFill>
          <a:blip r:embed="rId7"/>
          <a:stretch>
            <a:fillRect/>
          </a:stretch>
        </p:blipFill>
        <p:spPr>
          <a:xfrm>
            <a:off x="5440990" y="3311912"/>
            <a:ext cx="1623189" cy="1623189"/>
          </a:xfrm>
          <a:prstGeom prst="rect">
            <a:avLst/>
          </a:prstGeom>
        </p:spPr>
      </p:pic>
      <p:sp>
        <p:nvSpPr>
          <p:cNvPr id="38" name="CaixaDeTexto 37">
            <a:extLst>
              <a:ext uri="{FF2B5EF4-FFF2-40B4-BE49-F238E27FC236}">
                <a16:creationId xmlns:a16="http://schemas.microsoft.com/office/drawing/2014/main" id="{3AF0D0C1-9C30-491F-AC42-0427CA2F00E2}"/>
              </a:ext>
            </a:extLst>
          </p:cNvPr>
          <p:cNvSpPr txBox="1"/>
          <p:nvPr/>
        </p:nvSpPr>
        <p:spPr>
          <a:xfrm>
            <a:off x="7141609" y="3291817"/>
            <a:ext cx="1210054" cy="1200329"/>
          </a:xfrm>
          <a:prstGeom prst="rect">
            <a:avLst/>
          </a:prstGeom>
          <a:noFill/>
        </p:spPr>
        <p:txBody>
          <a:bodyPr wrap="square" rtlCol="0">
            <a:spAutoFit/>
          </a:bodyPr>
          <a:lstStyle/>
          <a:p>
            <a:r>
              <a:rPr lang="pt-BR" dirty="0"/>
              <a:t>2 leds vermelhos alto brilho 5mm</a:t>
            </a:r>
          </a:p>
        </p:txBody>
      </p:sp>
      <p:pic>
        <p:nvPicPr>
          <p:cNvPr id="23" name="Imagem 22">
            <a:extLst>
              <a:ext uri="{FF2B5EF4-FFF2-40B4-BE49-F238E27FC236}">
                <a16:creationId xmlns:a16="http://schemas.microsoft.com/office/drawing/2014/main" id="{7F7982A0-2EFF-4A9B-96BA-D54050DBF77F}"/>
              </a:ext>
            </a:extLst>
          </p:cNvPr>
          <p:cNvPicPr>
            <a:picLocks noChangeAspect="1"/>
          </p:cNvPicPr>
          <p:nvPr/>
        </p:nvPicPr>
        <p:blipFill>
          <a:blip r:embed="rId8"/>
          <a:stretch>
            <a:fillRect/>
          </a:stretch>
        </p:blipFill>
        <p:spPr>
          <a:xfrm>
            <a:off x="8302819" y="3232886"/>
            <a:ext cx="2507330" cy="1623190"/>
          </a:xfrm>
          <a:prstGeom prst="rect">
            <a:avLst/>
          </a:prstGeom>
        </p:spPr>
      </p:pic>
      <p:sp>
        <p:nvSpPr>
          <p:cNvPr id="46" name="CaixaDeTexto 45">
            <a:extLst>
              <a:ext uri="{FF2B5EF4-FFF2-40B4-BE49-F238E27FC236}">
                <a16:creationId xmlns:a16="http://schemas.microsoft.com/office/drawing/2014/main" id="{41777257-3484-42E9-AA74-0DB5CA933B63}"/>
              </a:ext>
            </a:extLst>
          </p:cNvPr>
          <p:cNvSpPr txBox="1"/>
          <p:nvPr/>
        </p:nvSpPr>
        <p:spPr>
          <a:xfrm>
            <a:off x="10897381" y="3155873"/>
            <a:ext cx="1083278" cy="1477328"/>
          </a:xfrm>
          <a:prstGeom prst="rect">
            <a:avLst/>
          </a:prstGeom>
          <a:noFill/>
        </p:spPr>
        <p:txBody>
          <a:bodyPr wrap="square" rtlCol="0">
            <a:spAutoFit/>
          </a:bodyPr>
          <a:lstStyle/>
          <a:p>
            <a:r>
              <a:rPr lang="pt-BR" dirty="0"/>
              <a:t>led vermelho alto brilho 10mm</a:t>
            </a:r>
          </a:p>
        </p:txBody>
      </p:sp>
      <p:pic>
        <p:nvPicPr>
          <p:cNvPr id="27" name="Imagem 26">
            <a:extLst>
              <a:ext uri="{FF2B5EF4-FFF2-40B4-BE49-F238E27FC236}">
                <a16:creationId xmlns:a16="http://schemas.microsoft.com/office/drawing/2014/main" id="{D98AFD26-682C-467C-8FD1-CCA8E5AAF5CE}"/>
              </a:ext>
            </a:extLst>
          </p:cNvPr>
          <p:cNvPicPr>
            <a:picLocks noChangeAspect="1"/>
          </p:cNvPicPr>
          <p:nvPr/>
        </p:nvPicPr>
        <p:blipFill>
          <a:blip r:embed="rId9"/>
          <a:stretch>
            <a:fillRect/>
          </a:stretch>
        </p:blipFill>
        <p:spPr>
          <a:xfrm>
            <a:off x="2761571" y="1894662"/>
            <a:ext cx="1779351" cy="1200330"/>
          </a:xfrm>
          <a:prstGeom prst="rect">
            <a:avLst/>
          </a:prstGeom>
        </p:spPr>
      </p:pic>
      <p:pic>
        <p:nvPicPr>
          <p:cNvPr id="26" name="Imagem 25">
            <a:extLst>
              <a:ext uri="{FF2B5EF4-FFF2-40B4-BE49-F238E27FC236}">
                <a16:creationId xmlns:a16="http://schemas.microsoft.com/office/drawing/2014/main" id="{BBD73002-EF42-4383-B729-83AE94A65E3D}"/>
              </a:ext>
            </a:extLst>
          </p:cNvPr>
          <p:cNvPicPr>
            <a:picLocks noChangeAspect="1"/>
          </p:cNvPicPr>
          <p:nvPr/>
        </p:nvPicPr>
        <p:blipFill>
          <a:blip r:embed="rId10"/>
          <a:stretch>
            <a:fillRect/>
          </a:stretch>
        </p:blipFill>
        <p:spPr>
          <a:xfrm>
            <a:off x="6780020" y="695119"/>
            <a:ext cx="1259796" cy="1002320"/>
          </a:xfrm>
          <a:prstGeom prst="rect">
            <a:avLst/>
          </a:prstGeom>
        </p:spPr>
      </p:pic>
      <p:sp>
        <p:nvSpPr>
          <p:cNvPr id="28" name="CaixaDeTexto 27">
            <a:extLst>
              <a:ext uri="{FF2B5EF4-FFF2-40B4-BE49-F238E27FC236}">
                <a16:creationId xmlns:a16="http://schemas.microsoft.com/office/drawing/2014/main" id="{16927744-3B11-48F1-A540-651DDE45601E}"/>
              </a:ext>
            </a:extLst>
          </p:cNvPr>
          <p:cNvSpPr txBox="1"/>
          <p:nvPr/>
        </p:nvSpPr>
        <p:spPr>
          <a:xfrm>
            <a:off x="8039817" y="631981"/>
            <a:ext cx="154060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Relé RAS-0510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Da Sun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Hold</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(5V)</a:t>
            </a:r>
          </a:p>
        </p:txBody>
      </p:sp>
      <p:pic>
        <p:nvPicPr>
          <p:cNvPr id="29" name="Imagem 28">
            <a:extLst>
              <a:ext uri="{FF2B5EF4-FFF2-40B4-BE49-F238E27FC236}">
                <a16:creationId xmlns:a16="http://schemas.microsoft.com/office/drawing/2014/main" id="{7644432E-3372-43A4-9E02-3D89D70A05BA}"/>
              </a:ext>
            </a:extLst>
          </p:cNvPr>
          <p:cNvPicPr>
            <a:picLocks noChangeAspect="1"/>
          </p:cNvPicPr>
          <p:nvPr/>
        </p:nvPicPr>
        <p:blipFill>
          <a:blip r:embed="rId11"/>
          <a:stretch>
            <a:fillRect/>
          </a:stretch>
        </p:blipFill>
        <p:spPr>
          <a:xfrm>
            <a:off x="9572988" y="697877"/>
            <a:ext cx="1170510" cy="829798"/>
          </a:xfrm>
          <a:prstGeom prst="rect">
            <a:avLst/>
          </a:prstGeom>
        </p:spPr>
      </p:pic>
      <p:sp>
        <p:nvSpPr>
          <p:cNvPr id="30" name="CaixaDeTexto 29">
            <a:extLst>
              <a:ext uri="{FF2B5EF4-FFF2-40B4-BE49-F238E27FC236}">
                <a16:creationId xmlns:a16="http://schemas.microsoft.com/office/drawing/2014/main" id="{BEEDEFC8-D6BC-4654-AFB6-FB0F63623006}"/>
              </a:ext>
            </a:extLst>
          </p:cNvPr>
          <p:cNvSpPr txBox="1"/>
          <p:nvPr/>
        </p:nvSpPr>
        <p:spPr>
          <a:xfrm>
            <a:off x="10810149" y="631981"/>
            <a:ext cx="117051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Regulador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tensão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7805</a:t>
            </a:r>
          </a:p>
        </p:txBody>
      </p:sp>
      <p:pic>
        <p:nvPicPr>
          <p:cNvPr id="35" name="Imagem 34">
            <a:extLst>
              <a:ext uri="{FF2B5EF4-FFF2-40B4-BE49-F238E27FC236}">
                <a16:creationId xmlns:a16="http://schemas.microsoft.com/office/drawing/2014/main" id="{7421F3DA-18EB-49F8-9458-F638084F01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8223" y="1894662"/>
            <a:ext cx="871926" cy="871926"/>
          </a:xfrm>
          <a:prstGeom prst="rect">
            <a:avLst/>
          </a:prstGeom>
        </p:spPr>
      </p:pic>
      <p:sp>
        <p:nvSpPr>
          <p:cNvPr id="37" name="CaixaDeTexto 36">
            <a:extLst>
              <a:ext uri="{FF2B5EF4-FFF2-40B4-BE49-F238E27FC236}">
                <a16:creationId xmlns:a16="http://schemas.microsoft.com/office/drawing/2014/main" id="{ABFEE388-A6C8-4EEB-B919-688A59209A6B}"/>
              </a:ext>
            </a:extLst>
          </p:cNvPr>
          <p:cNvSpPr txBox="1"/>
          <p:nvPr/>
        </p:nvSpPr>
        <p:spPr>
          <a:xfrm>
            <a:off x="10848625" y="1803247"/>
            <a:ext cx="90934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Chave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liga/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desliga</a:t>
            </a:r>
          </a:p>
        </p:txBody>
      </p:sp>
      <p:pic>
        <p:nvPicPr>
          <p:cNvPr id="39" name="Imagem 38">
            <a:extLst>
              <a:ext uri="{FF2B5EF4-FFF2-40B4-BE49-F238E27FC236}">
                <a16:creationId xmlns:a16="http://schemas.microsoft.com/office/drawing/2014/main" id="{077ABE1B-DB5C-47DA-801C-F16E2A3F6CB0}"/>
              </a:ext>
            </a:extLst>
          </p:cNvPr>
          <p:cNvPicPr>
            <a:picLocks noChangeAspect="1"/>
          </p:cNvPicPr>
          <p:nvPr/>
        </p:nvPicPr>
        <p:blipFill>
          <a:blip r:embed="rId13"/>
          <a:stretch>
            <a:fillRect/>
          </a:stretch>
        </p:blipFill>
        <p:spPr>
          <a:xfrm>
            <a:off x="233770" y="673808"/>
            <a:ext cx="1022098" cy="827042"/>
          </a:xfrm>
          <a:prstGeom prst="rect">
            <a:avLst/>
          </a:prstGeom>
        </p:spPr>
      </p:pic>
      <p:sp>
        <p:nvSpPr>
          <p:cNvPr id="40" name="CaixaDeTexto 39">
            <a:extLst>
              <a:ext uri="{FF2B5EF4-FFF2-40B4-BE49-F238E27FC236}">
                <a16:creationId xmlns:a16="http://schemas.microsoft.com/office/drawing/2014/main" id="{A3EA76B2-9659-44D1-A7E5-9AC676F2EF02}"/>
              </a:ext>
            </a:extLst>
          </p:cNvPr>
          <p:cNvSpPr txBox="1"/>
          <p:nvPr/>
        </p:nvSpPr>
        <p:spPr>
          <a:xfrm>
            <a:off x="1302350" y="640701"/>
            <a:ext cx="126756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Transístor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Darlington</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D560</a:t>
            </a:r>
          </a:p>
        </p:txBody>
      </p:sp>
      <p:pic>
        <p:nvPicPr>
          <p:cNvPr id="41" name="Imagem 40">
            <a:extLst>
              <a:ext uri="{FF2B5EF4-FFF2-40B4-BE49-F238E27FC236}">
                <a16:creationId xmlns:a16="http://schemas.microsoft.com/office/drawing/2014/main" id="{07CEFE17-F3B2-4F0F-818B-667CA71D49FC}"/>
              </a:ext>
            </a:extLst>
          </p:cNvPr>
          <p:cNvPicPr>
            <a:picLocks noChangeAspect="1"/>
          </p:cNvPicPr>
          <p:nvPr/>
        </p:nvPicPr>
        <p:blipFill>
          <a:blip r:embed="rId14"/>
          <a:stretch>
            <a:fillRect/>
          </a:stretch>
        </p:blipFill>
        <p:spPr>
          <a:xfrm>
            <a:off x="2470583" y="710441"/>
            <a:ext cx="751400" cy="753776"/>
          </a:xfrm>
          <a:prstGeom prst="rect">
            <a:avLst/>
          </a:prstGeom>
        </p:spPr>
      </p:pic>
      <p:sp>
        <p:nvSpPr>
          <p:cNvPr id="42" name="CaixaDeTexto 41">
            <a:extLst>
              <a:ext uri="{FF2B5EF4-FFF2-40B4-BE49-F238E27FC236}">
                <a16:creationId xmlns:a16="http://schemas.microsoft.com/office/drawing/2014/main" id="{F41547D0-2626-4E64-B365-E63E720E49BC}"/>
              </a:ext>
            </a:extLst>
          </p:cNvPr>
          <p:cNvSpPr txBox="1"/>
          <p:nvPr/>
        </p:nvSpPr>
        <p:spPr>
          <a:xfrm>
            <a:off x="3253642" y="624704"/>
            <a:ext cx="133182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3 Transístores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BC337</a:t>
            </a:r>
          </a:p>
        </p:txBody>
      </p:sp>
      <p:pic>
        <p:nvPicPr>
          <p:cNvPr id="43" name="Imagem 42">
            <a:extLst>
              <a:ext uri="{FF2B5EF4-FFF2-40B4-BE49-F238E27FC236}">
                <a16:creationId xmlns:a16="http://schemas.microsoft.com/office/drawing/2014/main" id="{927BF3A3-CC4E-4CB0-A822-FB7E058F681C}"/>
              </a:ext>
            </a:extLst>
          </p:cNvPr>
          <p:cNvPicPr>
            <a:picLocks noChangeAspect="1"/>
          </p:cNvPicPr>
          <p:nvPr/>
        </p:nvPicPr>
        <p:blipFill>
          <a:blip r:embed="rId15"/>
          <a:stretch>
            <a:fillRect/>
          </a:stretch>
        </p:blipFill>
        <p:spPr>
          <a:xfrm>
            <a:off x="237256" y="5405129"/>
            <a:ext cx="1233576" cy="979708"/>
          </a:xfrm>
          <a:prstGeom prst="rect">
            <a:avLst/>
          </a:prstGeom>
        </p:spPr>
      </p:pic>
      <p:sp>
        <p:nvSpPr>
          <p:cNvPr id="44" name="CaixaDeTexto 43">
            <a:extLst>
              <a:ext uri="{FF2B5EF4-FFF2-40B4-BE49-F238E27FC236}">
                <a16:creationId xmlns:a16="http://schemas.microsoft.com/office/drawing/2014/main" id="{18E59A29-31A3-440D-82F7-F2190EE1B82A}"/>
              </a:ext>
            </a:extLst>
          </p:cNvPr>
          <p:cNvSpPr txBox="1"/>
          <p:nvPr/>
        </p:nvSpPr>
        <p:spPr>
          <a:xfrm>
            <a:off x="1554032" y="5405129"/>
            <a:ext cx="13206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6 resistores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47</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MS Shell Dlg 2" panose="020B0604030504040204" pitchFamily="34" charset="0"/>
              <a:ea typeface="+mn-ea"/>
              <a:cs typeface="+mn-cs"/>
            </a:endParaRPr>
          </a:p>
        </p:txBody>
      </p:sp>
      <p:pic>
        <p:nvPicPr>
          <p:cNvPr id="6" name="Imagem 5">
            <a:extLst>
              <a:ext uri="{FF2B5EF4-FFF2-40B4-BE49-F238E27FC236}">
                <a16:creationId xmlns:a16="http://schemas.microsoft.com/office/drawing/2014/main" id="{464E93C1-B9B9-4242-BF5D-E51675452ADB}"/>
              </a:ext>
            </a:extLst>
          </p:cNvPr>
          <p:cNvPicPr>
            <a:picLocks noChangeAspect="1"/>
          </p:cNvPicPr>
          <p:nvPr/>
        </p:nvPicPr>
        <p:blipFill>
          <a:blip r:embed="rId16"/>
          <a:stretch>
            <a:fillRect/>
          </a:stretch>
        </p:blipFill>
        <p:spPr>
          <a:xfrm>
            <a:off x="2842489" y="5405129"/>
            <a:ext cx="979708" cy="979708"/>
          </a:xfrm>
          <a:prstGeom prst="rect">
            <a:avLst/>
          </a:prstGeom>
        </p:spPr>
      </p:pic>
      <p:sp>
        <p:nvSpPr>
          <p:cNvPr id="48" name="CaixaDeTexto 47">
            <a:extLst>
              <a:ext uri="{FF2B5EF4-FFF2-40B4-BE49-F238E27FC236}">
                <a16:creationId xmlns:a16="http://schemas.microsoft.com/office/drawing/2014/main" id="{377A6E75-CD4E-4B56-83E3-809D25FFCD06}"/>
              </a:ext>
            </a:extLst>
          </p:cNvPr>
          <p:cNvSpPr txBox="1"/>
          <p:nvPr/>
        </p:nvSpPr>
        <p:spPr>
          <a:xfrm>
            <a:off x="3902918" y="5405129"/>
            <a:ext cx="1276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rPr>
              <a:t>3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resistores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 150</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MS Shell Dlg 2" panose="020B0604030504040204" pitchFamily="34" charset="0"/>
              <a:ea typeface="+mn-ea"/>
              <a:cs typeface="+mn-cs"/>
            </a:endParaRPr>
          </a:p>
        </p:txBody>
      </p:sp>
      <p:pic>
        <p:nvPicPr>
          <p:cNvPr id="49" name="Imagem 48">
            <a:extLst>
              <a:ext uri="{FF2B5EF4-FFF2-40B4-BE49-F238E27FC236}">
                <a16:creationId xmlns:a16="http://schemas.microsoft.com/office/drawing/2014/main" id="{40B67CBE-DC68-476D-A574-B20F692C0137}"/>
              </a:ext>
            </a:extLst>
          </p:cNvPr>
          <p:cNvPicPr>
            <a:picLocks noChangeAspect="1"/>
          </p:cNvPicPr>
          <p:nvPr/>
        </p:nvPicPr>
        <p:blipFill>
          <a:blip r:embed="rId17"/>
          <a:stretch>
            <a:fillRect/>
          </a:stretch>
        </p:blipFill>
        <p:spPr>
          <a:xfrm rot="10800000">
            <a:off x="5207385" y="5440811"/>
            <a:ext cx="1247849" cy="944025"/>
          </a:xfrm>
          <a:prstGeom prst="rect">
            <a:avLst/>
          </a:prstGeom>
        </p:spPr>
      </p:pic>
      <p:sp>
        <p:nvSpPr>
          <p:cNvPr id="50" name="CaixaDeTexto 49">
            <a:extLst>
              <a:ext uri="{FF2B5EF4-FFF2-40B4-BE49-F238E27FC236}">
                <a16:creationId xmlns:a16="http://schemas.microsoft.com/office/drawing/2014/main" id="{E8BEF3A8-0275-4EF0-BFDD-9C294B8FC168}"/>
              </a:ext>
            </a:extLst>
          </p:cNvPr>
          <p:cNvSpPr txBox="1"/>
          <p:nvPr/>
        </p:nvSpPr>
        <p:spPr>
          <a:xfrm>
            <a:off x="6551155" y="5426395"/>
            <a:ext cx="116979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cs typeface="Times New Roman" panose="02020603050405020304" pitchFamily="18" charset="0"/>
              </a:rPr>
              <a:t>3 r</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esistores</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de 1K</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pic>
        <p:nvPicPr>
          <p:cNvPr id="51" name="Imagem 50">
            <a:extLst>
              <a:ext uri="{FF2B5EF4-FFF2-40B4-BE49-F238E27FC236}">
                <a16:creationId xmlns:a16="http://schemas.microsoft.com/office/drawing/2014/main" id="{FD2DECE4-4222-4CAA-951F-AAC7A6A8FD29}"/>
              </a:ext>
            </a:extLst>
          </p:cNvPr>
          <p:cNvPicPr>
            <a:picLocks noChangeAspect="1"/>
          </p:cNvPicPr>
          <p:nvPr/>
        </p:nvPicPr>
        <p:blipFill>
          <a:blip r:embed="rId18"/>
          <a:stretch>
            <a:fillRect/>
          </a:stretch>
        </p:blipFill>
        <p:spPr>
          <a:xfrm>
            <a:off x="7775458" y="5405913"/>
            <a:ext cx="979708" cy="979708"/>
          </a:xfrm>
          <a:prstGeom prst="rect">
            <a:avLst/>
          </a:prstGeom>
        </p:spPr>
      </p:pic>
      <p:sp>
        <p:nvSpPr>
          <p:cNvPr id="52" name="CaixaDeTexto 51">
            <a:extLst>
              <a:ext uri="{FF2B5EF4-FFF2-40B4-BE49-F238E27FC236}">
                <a16:creationId xmlns:a16="http://schemas.microsoft.com/office/drawing/2014/main" id="{7FF02DB1-1CD0-4648-879D-115A53A61066}"/>
              </a:ext>
            </a:extLst>
          </p:cNvPr>
          <p:cNvSpPr txBox="1"/>
          <p:nvPr/>
        </p:nvSpPr>
        <p:spPr>
          <a:xfrm>
            <a:off x="8809671" y="5405128"/>
            <a:ext cx="10260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solidFill>
                  <a:prstClr val="black"/>
                </a:solidFill>
                <a:latin typeface="Calibri" panose="020F0502020204030204"/>
                <a:cs typeface="Times New Roman" panose="02020603050405020304" pitchFamily="18" charset="0"/>
              </a:rPr>
              <a:t>R</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esistor</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de 10K</a:t>
            </a:r>
            <a:r>
              <a:rPr kumimoji="0" lang="pt-BR" sz="1800" b="0" i="0" u="none" strike="noStrike" kern="1200" cap="none" spc="0" normalizeH="0" baseline="0" noProof="0" dirty="0">
                <a:ln>
                  <a:noFill/>
                </a:ln>
                <a:solidFill>
                  <a:prstClr val="black"/>
                </a:solidFill>
                <a:effectLst/>
                <a:uLnTx/>
                <a:uFillTx/>
                <a:latin typeface="Symbol" panose="05050102010706020507" pitchFamily="18" charset="2"/>
                <a:ea typeface="+mn-ea"/>
                <a:cs typeface="+mn-cs"/>
              </a:rPr>
              <a:t>W</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pic>
        <p:nvPicPr>
          <p:cNvPr id="7" name="Imagem 6">
            <a:extLst>
              <a:ext uri="{FF2B5EF4-FFF2-40B4-BE49-F238E27FC236}">
                <a16:creationId xmlns:a16="http://schemas.microsoft.com/office/drawing/2014/main" id="{AAFEB37F-2781-4AB5-BB41-B724B25769C2}"/>
              </a:ext>
            </a:extLst>
          </p:cNvPr>
          <p:cNvPicPr>
            <a:picLocks noChangeAspect="1"/>
          </p:cNvPicPr>
          <p:nvPr/>
        </p:nvPicPr>
        <p:blipFill>
          <a:blip r:embed="rId19"/>
          <a:stretch>
            <a:fillRect/>
          </a:stretch>
        </p:blipFill>
        <p:spPr>
          <a:xfrm>
            <a:off x="212259" y="1629140"/>
            <a:ext cx="1491413" cy="1474270"/>
          </a:xfrm>
          <a:prstGeom prst="rect">
            <a:avLst/>
          </a:prstGeom>
        </p:spPr>
      </p:pic>
      <p:pic>
        <p:nvPicPr>
          <p:cNvPr id="9" name="Imagem 8">
            <a:extLst>
              <a:ext uri="{FF2B5EF4-FFF2-40B4-BE49-F238E27FC236}">
                <a16:creationId xmlns:a16="http://schemas.microsoft.com/office/drawing/2014/main" id="{D83AD760-9F25-40F1-A074-57E51B6A00C2}"/>
              </a:ext>
            </a:extLst>
          </p:cNvPr>
          <p:cNvPicPr>
            <a:picLocks noChangeAspect="1"/>
          </p:cNvPicPr>
          <p:nvPr/>
        </p:nvPicPr>
        <p:blipFill>
          <a:blip r:embed="rId20"/>
          <a:stretch>
            <a:fillRect/>
          </a:stretch>
        </p:blipFill>
        <p:spPr>
          <a:xfrm>
            <a:off x="9835717" y="5195046"/>
            <a:ext cx="1368662" cy="1154679"/>
          </a:xfrm>
          <a:prstGeom prst="rect">
            <a:avLst/>
          </a:prstGeom>
        </p:spPr>
      </p:pic>
      <p:sp>
        <p:nvSpPr>
          <p:cNvPr id="53" name="CaixaDeTexto 52">
            <a:extLst>
              <a:ext uri="{FF2B5EF4-FFF2-40B4-BE49-F238E27FC236}">
                <a16:creationId xmlns:a16="http://schemas.microsoft.com/office/drawing/2014/main" id="{9DCF3345-FF34-4D11-8BB3-71AB5861D12B}"/>
              </a:ext>
            </a:extLst>
          </p:cNvPr>
          <p:cNvSpPr txBox="1"/>
          <p:nvPr/>
        </p:nvSpPr>
        <p:spPr>
          <a:xfrm>
            <a:off x="11244508" y="5185853"/>
            <a:ext cx="859410" cy="646331"/>
          </a:xfrm>
          <a:prstGeom prst="rect">
            <a:avLst/>
          </a:prstGeom>
          <a:noFill/>
        </p:spPr>
        <p:txBody>
          <a:bodyPr wrap="square" rtlCol="0">
            <a:spAutoFit/>
          </a:bodyPr>
          <a:lstStyle/>
          <a:p>
            <a:r>
              <a:rPr lang="pt-BR" dirty="0"/>
              <a:t>Macho</a:t>
            </a:r>
          </a:p>
          <a:p>
            <a:r>
              <a:rPr lang="pt-BR" dirty="0"/>
              <a:t>P4</a:t>
            </a:r>
          </a:p>
        </p:txBody>
      </p:sp>
    </p:spTree>
    <p:extLst>
      <p:ext uri="{BB962C8B-B14F-4D97-AF65-F5344CB8AC3E}">
        <p14:creationId xmlns:p14="http://schemas.microsoft.com/office/powerpoint/2010/main" val="2566870668"/>
      </p:ext>
    </p:extLst>
  </p:cSld>
  <p:clrMapOvr>
    <a:masterClrMapping/>
  </p:clrMapOvr>
  <mc:AlternateContent xmlns:mc="http://schemas.openxmlformats.org/markup-compatibility/2006" xmlns:p14="http://schemas.microsoft.com/office/powerpoint/2010/main">
    <mc:Choice Requires="p14">
      <p:transition spd="slow" p14:dur="2000" advTm="4882"/>
    </mc:Choice>
    <mc:Fallback xmlns="">
      <p:transition spd="slow" advTm="48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D560591-1B86-4DAA-9986-91E616F3113A}"/>
              </a:ext>
            </a:extLst>
          </p:cNvPr>
          <p:cNvSpPr txBox="1"/>
          <p:nvPr/>
        </p:nvSpPr>
        <p:spPr>
          <a:xfrm>
            <a:off x="1485899" y="2617470"/>
            <a:ext cx="889407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6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Fernando Gonçalves Carvalho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36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Eletrônico e Informata Autodidata</a:t>
            </a:r>
          </a:p>
        </p:txBody>
      </p:sp>
      <p:sp>
        <p:nvSpPr>
          <p:cNvPr id="5" name="CaixaDeTexto 4">
            <a:extLst>
              <a:ext uri="{FF2B5EF4-FFF2-40B4-BE49-F238E27FC236}">
                <a16:creationId xmlns:a16="http://schemas.microsoft.com/office/drawing/2014/main" id="{4D3A59CC-DAF6-4E9C-99BE-234FD1343739}"/>
              </a:ext>
            </a:extLst>
          </p:cNvPr>
          <p:cNvSpPr txBox="1"/>
          <p:nvPr/>
        </p:nvSpPr>
        <p:spPr>
          <a:xfrm>
            <a:off x="2023708" y="807780"/>
            <a:ext cx="8894079"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Projetado e produzido por :</a:t>
            </a:r>
          </a:p>
        </p:txBody>
      </p:sp>
    </p:spTree>
    <p:extLst>
      <p:ext uri="{BB962C8B-B14F-4D97-AF65-F5344CB8AC3E}">
        <p14:creationId xmlns:p14="http://schemas.microsoft.com/office/powerpoint/2010/main" val="1580630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996684"/>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6131</TotalTime>
  <Words>2031</Words>
  <Application>Microsoft Office PowerPoint</Application>
  <PresentationFormat>Widescreen</PresentationFormat>
  <Paragraphs>187</Paragraphs>
  <Slides>18</Slides>
  <Notes>0</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18</vt:i4>
      </vt:variant>
    </vt:vector>
  </HeadingPairs>
  <TitlesOfParts>
    <vt:vector size="27" baseType="lpstr">
      <vt:lpstr>Algerian</vt:lpstr>
      <vt:lpstr>AR BLANCA</vt:lpstr>
      <vt:lpstr>Arial</vt:lpstr>
      <vt:lpstr>Calibri</vt:lpstr>
      <vt:lpstr>Calibri Light</vt:lpstr>
      <vt:lpstr>MS Shell Dlg 2</vt:lpstr>
      <vt:lpstr>Symbol</vt:lpstr>
      <vt:lpstr>Tema do Office</vt:lpstr>
      <vt:lpstr>1_Tema do Office</vt:lpstr>
      <vt:lpstr>Apresentação do PowerPoint</vt:lpstr>
      <vt:lpstr>Apresentação do PowerPoint</vt:lpstr>
      <vt:lpstr>Apresentação do PowerPoint</vt:lpstr>
      <vt:lpstr>Apresentação do PowerPoint</vt:lpstr>
      <vt:lpstr>Apresentação do PowerPoint</vt:lpstr>
      <vt:lpstr>Relação de peças:</vt:lpstr>
      <vt:lpstr>Relação de peças: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Relação de peças:</vt:lpstr>
      <vt:lpstr>Relação de peças: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Fernando Gonçalves Carvalho</dc:creator>
  <cp:lastModifiedBy>Fernando Gonçalves Carvalho</cp:lastModifiedBy>
  <cp:revision>1153</cp:revision>
  <dcterms:created xsi:type="dcterms:W3CDTF">2020-10-08T18:15:17Z</dcterms:created>
  <dcterms:modified xsi:type="dcterms:W3CDTF">2022-02-23T16:21:51Z</dcterms:modified>
</cp:coreProperties>
</file>